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299" r:id="rId3"/>
    <p:sldId id="261" r:id="rId4"/>
    <p:sldId id="263" r:id="rId5"/>
    <p:sldId id="265" r:id="rId6"/>
    <p:sldId id="276" r:id="rId7"/>
    <p:sldId id="288" r:id="rId8"/>
    <p:sldId id="287" r:id="rId9"/>
    <p:sldId id="281" r:id="rId10"/>
    <p:sldId id="283" r:id="rId11"/>
    <p:sldId id="293" r:id="rId12"/>
    <p:sldId id="266" r:id="rId13"/>
    <p:sldId id="284" r:id="rId14"/>
    <p:sldId id="280" r:id="rId15"/>
    <p:sldId id="267" r:id="rId16"/>
    <p:sldId id="282" r:id="rId17"/>
    <p:sldId id="285" r:id="rId18"/>
    <p:sldId id="294" r:id="rId19"/>
    <p:sldId id="295" r:id="rId20"/>
    <p:sldId id="303" r:id="rId21"/>
    <p:sldId id="307" r:id="rId22"/>
    <p:sldId id="304" r:id="rId23"/>
    <p:sldId id="275" r:id="rId24"/>
    <p:sldId id="289" r:id="rId25"/>
    <p:sldId id="291" r:id="rId26"/>
    <p:sldId id="292" r:id="rId27"/>
    <p:sldId id="298" r:id="rId28"/>
    <p:sldId id="297" r:id="rId29"/>
    <p:sldId id="302" r:id="rId30"/>
    <p:sldId id="300" r:id="rId31"/>
    <p:sldId id="301" r:id="rId32"/>
    <p:sldId id="262" r:id="rId33"/>
    <p:sldId id="305" r:id="rId34"/>
    <p:sldId id="306" r:id="rId3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FD50F07E-97D6-4B40-A8ED-A15144930110}">
          <p14:sldIdLst>
            <p14:sldId id="256"/>
            <p14:sldId id="299"/>
            <p14:sldId id="261"/>
            <p14:sldId id="263"/>
            <p14:sldId id="265"/>
            <p14:sldId id="276"/>
            <p14:sldId id="288"/>
            <p14:sldId id="287"/>
            <p14:sldId id="281"/>
            <p14:sldId id="283"/>
            <p14:sldId id="293"/>
            <p14:sldId id="266"/>
            <p14:sldId id="284"/>
            <p14:sldId id="280"/>
            <p14:sldId id="267"/>
            <p14:sldId id="282"/>
            <p14:sldId id="285"/>
            <p14:sldId id="294"/>
            <p14:sldId id="295"/>
            <p14:sldId id="303"/>
            <p14:sldId id="307"/>
            <p14:sldId id="304"/>
            <p14:sldId id="275"/>
          </p14:sldIdLst>
        </p14:section>
        <p14:section name="Backup" id="{16BF98B3-6E8F-3B48-BA40-E12B0768DC27}">
          <p14:sldIdLst/>
        </p14:section>
        <p14:section name="Data" id="{136AA363-16F6-BD42-9D32-AA47E84725EA}">
          <p14:sldIdLst>
            <p14:sldId id="289"/>
            <p14:sldId id="291"/>
            <p14:sldId id="292"/>
            <p14:sldId id="298"/>
            <p14:sldId id="297"/>
          </p14:sldIdLst>
        </p14:section>
        <p14:section name="PCA" id="{8426BD59-6628-4143-8C5B-89734C777991}">
          <p14:sldIdLst>
            <p14:sldId id="302"/>
            <p14:sldId id="300"/>
            <p14:sldId id="301"/>
          </p14:sldIdLst>
        </p14:section>
        <p14:section name="Goodness of Fit" id="{FD7AFAAD-E958-1C4D-941C-8EFF0EC64051}">
          <p14:sldIdLst>
            <p14:sldId id="262"/>
            <p14:sldId id="305"/>
            <p14:sldId id="30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80A1D-004E-B1F2-189B-E59F7507D958}" v="18" dt="2024-12-10T23:47:03.060"/>
    <p1510:client id="{19F0AB90-1E28-0836-8DEC-F85222C42B81}" v="35" dt="2024-12-11T08:20:02.943"/>
    <p1510:client id="{2ED6601C-A86E-0E75-D611-84034ED87D32}" v="82" dt="2024-12-10T22:10:26.862"/>
    <p1510:client id="{5B788237-B6B7-994D-AC6B-340A0D5FF5B0}" v="3872" dt="2024-12-11T11:40:54.173"/>
    <p1510:client id="{5F02BEBE-0FD8-485B-9301-9BD046D3B02F}" v="264" dt="2024-12-11T10:03:01.521"/>
    <p1510:client id="{8E3E7F91-EF8E-2B42-B209-FE2FE7FC757C}" v="142" dt="2024-12-11T10:21:34.849"/>
    <p1510:client id="{E033E177-B622-B2C9-743F-471D01C6C65D}" v="3" dt="2024-12-10T16:29:09.892"/>
    <p1510:client id="{F1394D4B-001C-C741-97B9-223AF66B3D0D}" v="1036" dt="2024-12-11T10:08:59.940"/>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7"/>
  </p:normalViewPr>
  <p:slideViewPr>
    <p:cSldViewPr snapToGrid="0">
      <p:cViewPr varScale="1">
        <p:scale>
          <a:sx n="44" d="100"/>
          <a:sy n="44" d="100"/>
        </p:scale>
        <p:origin x="208" y="181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11.12.24</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11.12.24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1181515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47C2547-0B26-4181-9958-0F74634B97A1}"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4A533879-9C0F-4F94-919F-30B833E8871A}"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68EF82BE-DF56-4719-B180-C3B0D509F71F}"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E1B9425-7348-43E2-B0E9-6A2A48F5FA8A}"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0F7782B2-018B-4FD3-AD95-2F64EDE0E9D6}"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D0A0FED0-443D-411A-B8E4-0668A8890EE3}"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2"/>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a:t>Organisationseinheit verbal</a:t>
            </a:r>
            <a:br>
              <a:rPr lang="de-DE"/>
            </a:br>
            <a:r>
              <a:rPr lang="de-DE"/>
              <a:t>optional auf 2 Zeilen</a:t>
            </a: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332D50A-E6CC-4D88-8908-F2129032F4C7}"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11B96697-4585-4368-989A-16003D150648}"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3A01E762-278A-4155-9BEB-7C2CB2386E92}"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6C4EAFE7-317E-4912-B75C-DD6945F82242}" type="datetime1">
              <a:rPr lang="de-CH" noProof="0" smtClean="0"/>
              <a:t>11.12.24</a:t>
            </a:fld>
            <a:endParaRPr lang="de-CH" noProof="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4A358CF3-A22A-46C1-A4E5-5810212466EF}" type="datetime1">
              <a:rPr lang="de-CH" noProof="0" smtClean="0"/>
              <a:t>11.12.24</a:t>
            </a:fld>
            <a:endParaRPr lang="de-CH" noProof="0"/>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r>
              <a:rPr lang="de-DE" noProof="0"/>
              <a:t>Organisationseinheit verbal</a:t>
            </a:r>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theguardian.com/environment/2020/oct/01/brazil-amazon-rainforest-worst-fires-in-decade" TargetMode="External"/><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nature.com/articles/s41598-024-70082-6"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portal.inmet.gov.br/" TargetMode="External"/><Relationship Id="rId2" Type="http://schemas.openxmlformats.org/officeDocument/2006/relationships/hyperlink" Target="https://terrabrasilis.dpi.inpe.br/" TargetMode="External"/><Relationship Id="rId1" Type="http://schemas.openxmlformats.org/officeDocument/2006/relationships/slideLayout" Target="../slideLayouts/slideLayout7.xml"/><Relationship Id="rId4" Type="http://schemas.openxmlformats.org/officeDocument/2006/relationships/hyperlink" Target="http://mapbioma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github.com/SaLLy-laboratory/Brazilian-wildfires.git" TargetMode="External"/><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9173" b="9173"/>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p:txBody>
          <a:bodyPr/>
          <a:lstStyle/>
          <a:p>
            <a:r>
              <a:rPr lang="en-US" sz="2800"/>
              <a:t>Bayesian </a:t>
            </a:r>
            <a:r>
              <a:rPr lang="en-US" sz="2800" err="1"/>
              <a:t>spatio</a:t>
            </a:r>
            <a:r>
              <a:rPr lang="en-US" sz="2800"/>
              <a:t>-temporal modeling of Brazilian </a:t>
            </a:r>
            <a:r>
              <a:rPr lang="en-US" sz="2800" err="1"/>
              <a:t>firespots</a:t>
            </a:r>
            <a:endParaRPr lang="de-CH" sz="2800"/>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8516" y="3755200"/>
            <a:ext cx="4680000" cy="1008000"/>
          </a:xfrm>
        </p:spPr>
        <p:txBody>
          <a:bodyPr/>
          <a:lstStyle/>
          <a:p>
            <a:r>
              <a:rPr lang="de-DE"/>
              <a:t>Jan Fritz</a:t>
            </a:r>
          </a:p>
          <a:p>
            <a:r>
              <a:rPr lang="de-DE"/>
              <a:t>Niklas Viebig</a:t>
            </a:r>
          </a:p>
          <a:p>
            <a:r>
              <a:rPr lang="de-DE"/>
              <a:t>Luca Titze</a:t>
            </a:r>
          </a:p>
          <a:p>
            <a:r>
              <a:rPr lang="de-DE"/>
              <a:t>Victor </a:t>
            </a:r>
            <a:r>
              <a:rPr lang="de-DE" err="1"/>
              <a:t>Windhab</a:t>
            </a:r>
            <a:endParaRPr lang="de-DE"/>
          </a:p>
        </p:txBody>
      </p:sp>
      <p:sp>
        <p:nvSpPr>
          <p:cNvPr id="2" name="TextBox 1">
            <a:extLst>
              <a:ext uri="{FF2B5EF4-FFF2-40B4-BE49-F238E27FC236}">
                <a16:creationId xmlns:a16="http://schemas.microsoft.com/office/drawing/2014/main" id="{03B3DC22-289C-B903-F9EC-C9B590082018}"/>
              </a:ext>
            </a:extLst>
          </p:cNvPr>
          <p:cNvSpPr txBox="1"/>
          <p:nvPr/>
        </p:nvSpPr>
        <p:spPr>
          <a:xfrm>
            <a:off x="731837" y="6056556"/>
            <a:ext cx="952389" cy="215444"/>
          </a:xfrm>
          <a:prstGeom prst="rect">
            <a:avLst/>
          </a:prstGeom>
          <a:noFill/>
        </p:spPr>
        <p:txBody>
          <a:bodyPr wrap="square" rtlCol="0">
            <a:spAutoFit/>
          </a:bodyPr>
          <a:lstStyle/>
          <a:p>
            <a:r>
              <a:rPr lang="en-DE" sz="800">
                <a:hlinkClick r:id="rId3">
                  <a:extLst>
                    <a:ext uri="{A12FA001-AC4F-418D-AE19-62706E023703}">
                      <ahyp:hlinkClr xmlns:ahyp="http://schemas.microsoft.com/office/drawing/2018/hyperlinkcolor" val="tx"/>
                    </a:ext>
                  </a:extLst>
                </a:hlinkClick>
              </a:rPr>
              <a:t>Image Source</a:t>
            </a:r>
            <a:endParaRPr lang="en-DE" sz="1100"/>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0B402-55F6-0FE1-8CB9-0D0E544F1A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BE52C0E-372A-1F63-444E-2CA56C38852E}"/>
              </a:ext>
            </a:extLst>
          </p:cNvPr>
          <p:cNvSpPr>
            <a:spLocks noGrp="1"/>
          </p:cNvSpPr>
          <p:nvPr>
            <p:ph type="title"/>
          </p:nvPr>
        </p:nvSpPr>
        <p:spPr>
          <a:xfrm>
            <a:off x="731837" y="260351"/>
            <a:ext cx="10728325" cy="900000"/>
          </a:xfrm>
        </p:spPr>
        <p:txBody>
          <a:bodyPr anchor="t">
            <a:normAutofit/>
          </a:bodyPr>
          <a:lstStyle/>
          <a:p>
            <a:pPr lvl="1" algn="l">
              <a:spcBef>
                <a:spcPts val="500"/>
              </a:spcBef>
            </a:pPr>
            <a:r>
              <a:rPr lang="de-DE" sz="2600">
                <a:solidFill>
                  <a:schemeClr val="tx1"/>
                </a:solidFill>
              </a:rPr>
              <a:t>Understanding </a:t>
            </a:r>
            <a:r>
              <a:rPr lang="de-DE" sz="2600" err="1">
                <a:solidFill>
                  <a:schemeClr val="tx1"/>
                </a:solidFill>
              </a:rPr>
              <a:t>the</a:t>
            </a:r>
            <a:r>
              <a:rPr lang="de-DE" sz="2600">
                <a:solidFill>
                  <a:schemeClr val="tx1"/>
                </a:solidFill>
              </a:rPr>
              <a:t> </a:t>
            </a:r>
            <a:r>
              <a:rPr lang="de-DE" sz="2600" err="1">
                <a:solidFill>
                  <a:schemeClr val="tx1"/>
                </a:solidFill>
              </a:rPr>
              <a:t>data</a:t>
            </a:r>
            <a:endParaRPr lang="de-DE" sz="2600">
              <a:solidFill>
                <a:schemeClr val="tx1"/>
              </a:solidFill>
            </a:endParaRPr>
          </a:p>
          <a:p>
            <a:pPr lvl="1" algn="l">
              <a:spcBef>
                <a:spcPts val="500"/>
              </a:spcBef>
            </a:pPr>
            <a:endParaRPr lang="de-DE" sz="2600">
              <a:solidFill>
                <a:schemeClr val="tx1"/>
              </a:solidFill>
            </a:endParaRPr>
          </a:p>
        </p:txBody>
      </p:sp>
      <p:sp>
        <p:nvSpPr>
          <p:cNvPr id="4" name="Datumsplatzhalter 3">
            <a:extLst>
              <a:ext uri="{FF2B5EF4-FFF2-40B4-BE49-F238E27FC236}">
                <a16:creationId xmlns:a16="http://schemas.microsoft.com/office/drawing/2014/main" id="{512412C0-4CF2-4E7D-F847-1798768A292D}"/>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7" name="Foliennummernplatzhalter 6">
            <a:extLst>
              <a:ext uri="{FF2B5EF4-FFF2-40B4-BE49-F238E27FC236}">
                <a16:creationId xmlns:a16="http://schemas.microsoft.com/office/drawing/2014/main" id="{81460A16-3F50-5D30-4672-1AA9863E0898}"/>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10</a:t>
            </a:fld>
            <a:endParaRPr lang="de-CH" noProof="0"/>
          </a:p>
        </p:txBody>
      </p:sp>
      <p:pic>
        <p:nvPicPr>
          <p:cNvPr id="10" name="Grafik 9">
            <a:extLst>
              <a:ext uri="{FF2B5EF4-FFF2-40B4-BE49-F238E27FC236}">
                <a16:creationId xmlns:a16="http://schemas.microsoft.com/office/drawing/2014/main" id="{3B55D32A-E863-72CB-B036-CD0264439BF6}"/>
              </a:ext>
            </a:extLst>
          </p:cNvPr>
          <p:cNvPicPr>
            <a:picLocks noChangeAspect="1"/>
          </p:cNvPicPr>
          <p:nvPr/>
        </p:nvPicPr>
        <p:blipFill>
          <a:blip r:embed="rId2"/>
          <a:stretch>
            <a:fillRect/>
          </a:stretch>
        </p:blipFill>
        <p:spPr>
          <a:xfrm>
            <a:off x="3208083" y="665888"/>
            <a:ext cx="5775832" cy="5526224"/>
          </a:xfrm>
          <a:prstGeom prst="rect">
            <a:avLst/>
          </a:prstGeom>
        </p:spPr>
      </p:pic>
    </p:spTree>
    <p:extLst>
      <p:ext uri="{BB962C8B-B14F-4D97-AF65-F5344CB8AC3E}">
        <p14:creationId xmlns:p14="http://schemas.microsoft.com/office/powerpoint/2010/main" val="240086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B78E3-B65E-D037-E56C-5B427A26E1D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2A781D6-7435-A30C-6670-D79B016B6A12}"/>
              </a:ext>
            </a:extLst>
          </p:cNvPr>
          <p:cNvSpPr>
            <a:spLocks noGrp="1"/>
          </p:cNvSpPr>
          <p:nvPr>
            <p:ph type="title"/>
          </p:nvPr>
        </p:nvSpPr>
        <p:spPr>
          <a:xfrm>
            <a:off x="731837" y="260351"/>
            <a:ext cx="10728325" cy="900000"/>
          </a:xfrm>
        </p:spPr>
        <p:txBody>
          <a:bodyPr anchor="t">
            <a:normAutofit/>
          </a:bodyPr>
          <a:lstStyle/>
          <a:p>
            <a:pPr lvl="1" algn="l">
              <a:spcBef>
                <a:spcPts val="500"/>
              </a:spcBef>
            </a:pPr>
            <a:r>
              <a:rPr lang="de-DE" sz="2600">
                <a:solidFill>
                  <a:schemeClr val="tx1"/>
                </a:solidFill>
              </a:rPr>
              <a:t>Understanding </a:t>
            </a:r>
            <a:r>
              <a:rPr lang="de-DE" sz="2600" err="1">
                <a:solidFill>
                  <a:schemeClr val="tx1"/>
                </a:solidFill>
              </a:rPr>
              <a:t>the</a:t>
            </a:r>
            <a:r>
              <a:rPr lang="de-DE" sz="2600">
                <a:solidFill>
                  <a:schemeClr val="tx1"/>
                </a:solidFill>
              </a:rPr>
              <a:t> </a:t>
            </a:r>
            <a:r>
              <a:rPr lang="de-DE" sz="2600" err="1">
                <a:solidFill>
                  <a:schemeClr val="tx1"/>
                </a:solidFill>
              </a:rPr>
              <a:t>data</a:t>
            </a:r>
            <a:endParaRPr lang="de-DE" sz="2600">
              <a:solidFill>
                <a:schemeClr val="tx1"/>
              </a:solidFill>
            </a:endParaRPr>
          </a:p>
          <a:p>
            <a:pPr lvl="1" algn="l">
              <a:spcBef>
                <a:spcPts val="500"/>
              </a:spcBef>
            </a:pPr>
            <a:endParaRPr lang="de-DE" sz="2600">
              <a:solidFill>
                <a:schemeClr val="tx1"/>
              </a:solidFill>
            </a:endParaRPr>
          </a:p>
        </p:txBody>
      </p:sp>
      <p:sp>
        <p:nvSpPr>
          <p:cNvPr id="4" name="Datumsplatzhalter 3">
            <a:extLst>
              <a:ext uri="{FF2B5EF4-FFF2-40B4-BE49-F238E27FC236}">
                <a16:creationId xmlns:a16="http://schemas.microsoft.com/office/drawing/2014/main" id="{BA10209C-AE50-6820-65B2-81C45BA0D86C}"/>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7" name="Foliennummernplatzhalter 6">
            <a:extLst>
              <a:ext uri="{FF2B5EF4-FFF2-40B4-BE49-F238E27FC236}">
                <a16:creationId xmlns:a16="http://schemas.microsoft.com/office/drawing/2014/main" id="{75092E38-8D20-215E-9DAA-85C3FCEE5F65}"/>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11</a:t>
            </a:fld>
            <a:endParaRPr lang="de-CH" noProof="0"/>
          </a:p>
        </p:txBody>
      </p:sp>
      <p:pic>
        <p:nvPicPr>
          <p:cNvPr id="10" name="Grafik 9">
            <a:extLst>
              <a:ext uri="{FF2B5EF4-FFF2-40B4-BE49-F238E27FC236}">
                <a16:creationId xmlns:a16="http://schemas.microsoft.com/office/drawing/2014/main" id="{0946EDCA-FED0-1C8E-8C13-86A6672A10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0888" y="1766864"/>
            <a:ext cx="5030603" cy="3772952"/>
          </a:xfrm>
          <a:prstGeom prst="rect">
            <a:avLst/>
          </a:prstGeom>
        </p:spPr>
      </p:pic>
      <p:pic>
        <p:nvPicPr>
          <p:cNvPr id="3" name="Picture 2">
            <a:extLst>
              <a:ext uri="{FF2B5EF4-FFF2-40B4-BE49-F238E27FC236}">
                <a16:creationId xmlns:a16="http://schemas.microsoft.com/office/drawing/2014/main" id="{8210EFC4-EB9E-E757-8BCE-3373BE77A62A}"/>
              </a:ext>
            </a:extLst>
          </p:cNvPr>
          <p:cNvPicPr>
            <a:picLocks noChangeAspect="1"/>
          </p:cNvPicPr>
          <p:nvPr/>
        </p:nvPicPr>
        <p:blipFill>
          <a:blip r:embed="rId3"/>
          <a:stretch>
            <a:fillRect/>
          </a:stretch>
        </p:blipFill>
        <p:spPr>
          <a:xfrm>
            <a:off x="942531" y="1426029"/>
            <a:ext cx="4559279" cy="4114800"/>
          </a:xfrm>
          <a:prstGeom prst="rect">
            <a:avLst/>
          </a:prstGeom>
        </p:spPr>
      </p:pic>
    </p:spTree>
    <p:extLst>
      <p:ext uri="{BB962C8B-B14F-4D97-AF65-F5344CB8AC3E}">
        <p14:creationId xmlns:p14="http://schemas.microsoft.com/office/powerpoint/2010/main" val="26631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89797-3509-4BFC-8A5D-902B9F4EC3D8}"/>
              </a:ext>
            </a:extLst>
          </p:cNvPr>
          <p:cNvSpPr>
            <a:spLocks noGrp="1"/>
          </p:cNvSpPr>
          <p:nvPr>
            <p:ph type="title"/>
          </p:nvPr>
        </p:nvSpPr>
        <p:spPr>
          <a:xfrm>
            <a:off x="830691" y="350801"/>
            <a:ext cx="10728325" cy="900000"/>
          </a:xfrm>
        </p:spPr>
        <p:txBody>
          <a:bodyPr anchor="t">
            <a:normAutofit/>
          </a:bodyPr>
          <a:lstStyle/>
          <a:p>
            <a:r>
              <a:rPr lang="de-DE"/>
              <a:t>Model</a:t>
            </a:r>
            <a:endParaRPr lang="de-CH"/>
          </a:p>
        </p:txBody>
      </p:sp>
      <p:pic>
        <p:nvPicPr>
          <p:cNvPr id="12" name="Inhaltsplatzhalter 11" descr="Ein Bild, das Text, Screenshot, Schrift, Dokument enthält.&#10;&#10;Automatisch generierte Beschreibung">
            <a:extLst>
              <a:ext uri="{FF2B5EF4-FFF2-40B4-BE49-F238E27FC236}">
                <a16:creationId xmlns:a16="http://schemas.microsoft.com/office/drawing/2014/main" id="{4A4484A7-7A81-169E-970F-C048EF4F3B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5987" y="1747694"/>
            <a:ext cx="6011883" cy="3689840"/>
          </a:xfrm>
        </p:spPr>
      </p:pic>
      <p:sp>
        <p:nvSpPr>
          <p:cNvPr id="4" name="Datumsplatzhalter 3">
            <a:extLst>
              <a:ext uri="{FF2B5EF4-FFF2-40B4-BE49-F238E27FC236}">
                <a16:creationId xmlns:a16="http://schemas.microsoft.com/office/drawing/2014/main" id="{D8FDB2A7-2684-46D9-89DC-260A99636907}"/>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16" name="Footer Placeholder 4">
            <a:extLst>
              <a:ext uri="{FF2B5EF4-FFF2-40B4-BE49-F238E27FC236}">
                <a16:creationId xmlns:a16="http://schemas.microsoft.com/office/drawing/2014/main" id="{F48B1CE2-9620-FB09-E6C3-36D4171E530D}"/>
              </a:ext>
            </a:extLst>
          </p:cNvPr>
          <p:cNvSpPr>
            <a:spLocks noGrp="1"/>
          </p:cNvSpPr>
          <p:nvPr>
            <p:ph type="ftr" sz="quarter" idx="11"/>
          </p:nvPr>
        </p:nvSpPr>
        <p:spPr>
          <a:xfrm>
            <a:off x="2171700" y="6522444"/>
            <a:ext cx="5400000" cy="216000"/>
          </a:xfrm>
        </p:spPr>
        <p:txBody>
          <a:bodyPr/>
          <a:lstStyle/>
          <a:p>
            <a:pPr>
              <a:spcAft>
                <a:spcPts val="600"/>
              </a:spcAft>
            </a:pPr>
            <a:r>
              <a:rPr lang="de-DE" noProof="0"/>
              <a:t>Organisationseinheit verbal</a:t>
            </a:r>
            <a:endParaRPr lang="de-CH" noProof="0"/>
          </a:p>
        </p:txBody>
      </p:sp>
      <p:sp>
        <p:nvSpPr>
          <p:cNvPr id="7" name="Foliennummernplatzhalter 6">
            <a:extLst>
              <a:ext uri="{FF2B5EF4-FFF2-40B4-BE49-F238E27FC236}">
                <a16:creationId xmlns:a16="http://schemas.microsoft.com/office/drawing/2014/main" id="{50AFCD1D-E7C6-476F-9A29-E46A6216835C}"/>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12</a:t>
            </a:fld>
            <a:endParaRPr lang="de-CH" noProof="0"/>
          </a:p>
        </p:txBody>
      </p:sp>
      <p:pic>
        <p:nvPicPr>
          <p:cNvPr id="5" name="Inhaltsplatzhalter 4">
            <a:extLst>
              <a:ext uri="{FF2B5EF4-FFF2-40B4-BE49-F238E27FC236}">
                <a16:creationId xmlns:a16="http://schemas.microsoft.com/office/drawing/2014/main" id="{965241CC-F8E0-8904-540B-7DDB78B9CF9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731837" y="1777685"/>
            <a:ext cx="4914150" cy="3638584"/>
          </a:xfrm>
          <a:noFill/>
        </p:spPr>
      </p:pic>
      <p:sp>
        <p:nvSpPr>
          <p:cNvPr id="6" name="Textfeld 5">
            <a:extLst>
              <a:ext uri="{FF2B5EF4-FFF2-40B4-BE49-F238E27FC236}">
                <a16:creationId xmlns:a16="http://schemas.microsoft.com/office/drawing/2014/main" id="{DFEB4B60-61A1-725F-B0A3-15F08165983A}"/>
              </a:ext>
            </a:extLst>
          </p:cNvPr>
          <p:cNvSpPr txBox="1"/>
          <p:nvPr/>
        </p:nvSpPr>
        <p:spPr>
          <a:xfrm>
            <a:off x="731837" y="803099"/>
            <a:ext cx="10728325" cy="923330"/>
          </a:xfrm>
          <a:prstGeom prst="rect">
            <a:avLst/>
          </a:prstGeom>
          <a:noFill/>
        </p:spPr>
        <p:txBody>
          <a:bodyPr wrap="square" rtlCol="0">
            <a:spAutoFit/>
          </a:bodyPr>
          <a:lstStyle/>
          <a:p>
            <a:r>
              <a:rPr lang="de-DE" b="1">
                <a:solidFill>
                  <a:srgbClr val="0E0E0E"/>
                </a:solidFill>
                <a:effectLst/>
                <a:latin typeface="Arial" panose="020B0604020202020204" pitchFamily="34" charset="0"/>
                <a:cs typeface="Arial" panose="020B0604020202020204" pitchFamily="34" charset="0"/>
              </a:rPr>
              <a:t>Goal:</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model</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the</a:t>
            </a:r>
            <a:r>
              <a:rPr lang="de-DE">
                <a:solidFill>
                  <a:srgbClr val="0E0E0E"/>
                </a:solidFill>
                <a:effectLst/>
                <a:latin typeface="Arial" panose="020B0604020202020204" pitchFamily="34" charset="0"/>
                <a:cs typeface="Arial" panose="020B0604020202020204" pitchFamily="34" charset="0"/>
              </a:rPr>
              <a:t> total </a:t>
            </a:r>
            <a:r>
              <a:rPr lang="de-DE" err="1">
                <a:solidFill>
                  <a:srgbClr val="0E0E0E"/>
                </a:solidFill>
                <a:effectLst/>
                <a:latin typeface="Arial" panose="020B0604020202020204" pitchFamily="34" charset="0"/>
                <a:cs typeface="Arial" panose="020B0604020202020204" pitchFamily="34" charset="0"/>
              </a:rPr>
              <a:t>number</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of</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fire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spots</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summarized</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by</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municipality</a:t>
            </a:r>
            <a:r>
              <a:rPr lang="de-DE">
                <a:solidFill>
                  <a:srgbClr val="0E0E0E"/>
                </a:solidFill>
                <a:effectLst/>
                <a:latin typeface="Arial" panose="020B0604020202020204" pitchFamily="34" charset="0"/>
                <a:cs typeface="Arial" panose="020B0604020202020204" pitchFamily="34" charset="0"/>
              </a:rPr>
              <a:t> and </a:t>
            </a:r>
            <a:r>
              <a:rPr lang="de-DE" err="1">
                <a:solidFill>
                  <a:srgbClr val="0E0E0E"/>
                </a:solidFill>
                <a:effectLst/>
                <a:latin typeface="Arial" panose="020B0604020202020204" pitchFamily="34" charset="0"/>
                <a:cs typeface="Arial" panose="020B0604020202020204" pitchFamily="34" charset="0"/>
              </a:rPr>
              <a:t>month</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using</a:t>
            </a:r>
            <a:r>
              <a:rPr lang="de-DE">
                <a:solidFill>
                  <a:srgbClr val="0E0E0E"/>
                </a:solidFill>
                <a:effectLst/>
                <a:latin typeface="Arial" panose="020B0604020202020204" pitchFamily="34" charset="0"/>
                <a:cs typeface="Arial" panose="020B0604020202020204" pitchFamily="34" charset="0"/>
              </a:rPr>
              <a:t> variables:  </a:t>
            </a:r>
            <a:r>
              <a:rPr lang="de-DE" err="1">
                <a:solidFill>
                  <a:srgbClr val="0E0E0E"/>
                </a:solidFill>
                <a:effectLst/>
                <a:latin typeface="Arial" panose="020B0604020202020204" pitchFamily="34" charset="0"/>
                <a:cs typeface="Arial" panose="020B0604020202020204" pitchFamily="34" charset="0"/>
              </a:rPr>
              <a:t>meteorological</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factors</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precipitation</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temperature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humidity</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radiation</a:t>
            </a:r>
            <a:r>
              <a:rPr lang="de-DE">
                <a:solidFill>
                  <a:srgbClr val="0E0E0E"/>
                </a:solidFill>
                <a:effectLst/>
                <a:latin typeface="Arial" panose="020B0604020202020204" pitchFamily="34" charset="0"/>
                <a:cs typeface="Arial" panose="020B0604020202020204" pitchFamily="34" charset="0"/>
              </a:rPr>
              <a:t>) and land-</a:t>
            </a:r>
            <a:r>
              <a:rPr lang="de-DE" err="1">
                <a:solidFill>
                  <a:srgbClr val="0E0E0E"/>
                </a:solidFill>
                <a:effectLst/>
                <a:latin typeface="Arial" panose="020B0604020202020204" pitchFamily="34" charset="0"/>
                <a:cs typeface="Arial" panose="020B0604020202020204" pitchFamily="34" charset="0"/>
              </a:rPr>
              <a:t>use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transitions</a:t>
            </a:r>
            <a:endParaRPr lang="de-DE">
              <a:solidFill>
                <a:srgbClr val="0E0E0E"/>
              </a:solidFill>
              <a:effectLst/>
              <a:latin typeface="Arial" panose="020B0604020202020204" pitchFamily="34" charset="0"/>
              <a:cs typeface="Arial" panose="020B0604020202020204" pitchFamily="34" charset="0"/>
            </a:endParaRPr>
          </a:p>
          <a:p>
            <a:endParaRPr lang="de-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6333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9E630-5957-FCED-F782-2FE90F6B300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CD0FD99-749F-5EC5-0A4C-6293C27FEC6D}"/>
              </a:ext>
            </a:extLst>
          </p:cNvPr>
          <p:cNvSpPr>
            <a:spLocks noGrp="1"/>
          </p:cNvSpPr>
          <p:nvPr>
            <p:ph type="title"/>
          </p:nvPr>
        </p:nvSpPr>
        <p:spPr>
          <a:xfrm>
            <a:off x="219430" y="181125"/>
            <a:ext cx="10728325" cy="900000"/>
          </a:xfrm>
        </p:spPr>
        <p:txBody>
          <a:bodyPr anchor="t">
            <a:normAutofit/>
          </a:bodyPr>
          <a:lstStyle/>
          <a:p>
            <a:r>
              <a:rPr lang="de-DE" err="1"/>
              <a:t>Bayesian</a:t>
            </a:r>
            <a:r>
              <a:rPr lang="de-DE"/>
              <a:t> Model</a:t>
            </a:r>
            <a:endParaRPr lang="de-CH"/>
          </a:p>
        </p:txBody>
      </p:sp>
      <p:sp>
        <p:nvSpPr>
          <p:cNvPr id="4" name="Datumsplatzhalter 3">
            <a:extLst>
              <a:ext uri="{FF2B5EF4-FFF2-40B4-BE49-F238E27FC236}">
                <a16:creationId xmlns:a16="http://schemas.microsoft.com/office/drawing/2014/main" id="{5FC417B1-6BD3-2912-D9D6-D974B61AB0D2}"/>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16" name="Footer Placeholder 4">
            <a:extLst>
              <a:ext uri="{FF2B5EF4-FFF2-40B4-BE49-F238E27FC236}">
                <a16:creationId xmlns:a16="http://schemas.microsoft.com/office/drawing/2014/main" id="{446289DC-2DD0-7FB3-1B15-1BDC0D839218}"/>
              </a:ext>
            </a:extLst>
          </p:cNvPr>
          <p:cNvSpPr>
            <a:spLocks noGrp="1"/>
          </p:cNvSpPr>
          <p:nvPr>
            <p:ph type="ftr" sz="quarter" idx="11"/>
          </p:nvPr>
        </p:nvSpPr>
        <p:spPr>
          <a:xfrm>
            <a:off x="2171700" y="6522444"/>
            <a:ext cx="5400000" cy="216000"/>
          </a:xfrm>
        </p:spPr>
        <p:txBody>
          <a:bodyPr/>
          <a:lstStyle/>
          <a:p>
            <a:pPr>
              <a:spcAft>
                <a:spcPts val="600"/>
              </a:spcAft>
            </a:pPr>
            <a:r>
              <a:rPr lang="de-DE" noProof="0"/>
              <a:t>Organisationseinheit verbal</a:t>
            </a:r>
            <a:endParaRPr lang="de-CH" noProof="0"/>
          </a:p>
        </p:txBody>
      </p:sp>
      <p:sp>
        <p:nvSpPr>
          <p:cNvPr id="7" name="Foliennummernplatzhalter 6">
            <a:extLst>
              <a:ext uri="{FF2B5EF4-FFF2-40B4-BE49-F238E27FC236}">
                <a16:creationId xmlns:a16="http://schemas.microsoft.com/office/drawing/2014/main" id="{B6740153-E368-7223-A3B1-4FF77D805CA0}"/>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13</a:t>
            </a:fld>
            <a:endParaRPr lang="de-CH" noProof="0"/>
          </a:p>
        </p:txBody>
      </p:sp>
      <p:pic>
        <p:nvPicPr>
          <p:cNvPr id="5" name="Picture 4" descr="\documentclass{article}&#10;\usepackage{amsmath}&#10;\usepackage{physics}&#10;\pagestyle{empty}&#10;&#10;\newcommand{\mbeq}{\overset{!}{=}}&#10;&#10;\begin{document}&#10;&#10;&#10;\begin{equation*}&#10;\begin{aligned}&#10;    Y_{i, t} \mid \mu_{i, t} &amp;\sim \operatorname{Poisson}\left(\mu_{i, t}\right) \\&#10;    \mu_{i,t} &amp;= \exp{\mathbf{x}_{i, t}^{\top}\boldsymbol{\beta}+\psi_{i, t}}o_{i,t}\\&#10;    \psi_{k t} &amp; =\beta_0 + \phi_{i,t}+(\delta_{i,t}+\alpha)\frac{t-\Bar{t}}{T}, \\&#10;    \\&#10;    \boldsymbol{\beta} &amp;\sim \operatorname{Normal}\qty(\boldsymbol{\mu_\beta=0}, \boldsymbol{\Sigma_\beta}=10^5\boldsymbol{I}) \\&#10;    \\&#10;    \alpha &amp;\sim \operatorname{Normal}\qty(\mu_\alpha=0, \sigma_\alpha^2=1000)  \\&#10;    \\&#10;    \phi_i \mid \phi_{-i}, \mathbf{W} &amp;\sim \operatorname{Normal}\left(\frac{\rho_{\text {int }} \sum_{j^{\prime}=1}^N w_{i, i^{\prime}} \phi_{j^{\prime}}}{\rho_{\text {int }}^N \sum_{i^{\prime}=1}^N w_{i, i^{\prime}}+1-\rho_{\text {int }}}, \frac{\tau_{\text {int }}^2}{\rho_{\text {int }}^N \sum_{k^{\prime}=1}^N w_{i, i^{\prime}}+1-\rho_{\text {int }}}\right)\\&#10;    \\&#10;    \delta_i \mid \delta_{-i}, \mathbf{W} &amp;\sim \operatorname{Normal}\left(\frac{\rho_{\mathrm{slo}} \sum_{i^{\prime}=1}^N w_{i, i^{\prime}} \delta_i}{\rho_{s l o} \sum_{l=1}^N w_{i, l^{\prime}}+1-\rho_{\mathrm{slo}}}, \frac{\tau_{s l o}^2}{\rho_{s l o} \sum_{i^{\prime}=1}^N w_{i, i^{\prime}}+1-\rho_{\mathrm{slo}}}\right),\\&#10;    \\&#10;    \tau_{\text{int}}^2, \tau_{\text{slo}}^2 &amp; \sim \operatorname{Inverse-Gamma}(a=1, b=0.01), \\&#10;    \\&#10;    \rho_{\text{int}}, \rho_{\text{slo}} &amp; \sim \operatorname{Uniform}(0,1) &#10;\end{aligned}&#10;\end{equation*}&#10;&#10;&#10;\end{document}" title="IguanaTex Picture Display">
            <a:extLst>
              <a:ext uri="{FF2B5EF4-FFF2-40B4-BE49-F238E27FC236}">
                <a16:creationId xmlns:a16="http://schemas.microsoft.com/office/drawing/2014/main" id="{233AFA75-3DAB-B73F-CAF8-D3C6E14B2B0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5359324" y="976093"/>
            <a:ext cx="6630620" cy="5281022"/>
          </a:xfrm>
          <a:prstGeom prst="rect">
            <a:avLst/>
          </a:prstGeom>
        </p:spPr>
      </p:pic>
      <p:sp>
        <p:nvSpPr>
          <p:cNvPr id="14" name="Textfeld 5">
            <a:extLst>
              <a:ext uri="{FF2B5EF4-FFF2-40B4-BE49-F238E27FC236}">
                <a16:creationId xmlns:a16="http://schemas.microsoft.com/office/drawing/2014/main" id="{67BE1688-9548-7D22-B416-53377C1FA792}"/>
              </a:ext>
            </a:extLst>
          </p:cNvPr>
          <p:cNvSpPr txBox="1"/>
          <p:nvPr/>
        </p:nvSpPr>
        <p:spPr>
          <a:xfrm>
            <a:off x="231077" y="622690"/>
            <a:ext cx="4519785" cy="1754326"/>
          </a:xfrm>
          <a:prstGeom prst="rect">
            <a:avLst/>
          </a:prstGeom>
          <a:noFill/>
        </p:spPr>
        <p:txBody>
          <a:bodyPr wrap="square" rtlCol="0">
            <a:spAutoFit/>
          </a:bodyPr>
          <a:lstStyle/>
          <a:p>
            <a:r>
              <a:rPr lang="de-DE" b="1">
                <a:solidFill>
                  <a:srgbClr val="0E0E0E"/>
                </a:solidFill>
                <a:effectLst/>
                <a:latin typeface="Arial" panose="020B0604020202020204" pitchFamily="34" charset="0"/>
                <a:cs typeface="Arial" panose="020B0604020202020204" pitchFamily="34" charset="0"/>
              </a:rPr>
              <a:t>Goal:</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model</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the</a:t>
            </a:r>
            <a:r>
              <a:rPr lang="de-DE">
                <a:solidFill>
                  <a:srgbClr val="0E0E0E"/>
                </a:solidFill>
                <a:effectLst/>
                <a:latin typeface="Arial" panose="020B0604020202020204" pitchFamily="34" charset="0"/>
                <a:cs typeface="Arial" panose="020B0604020202020204" pitchFamily="34" charset="0"/>
              </a:rPr>
              <a:t> total </a:t>
            </a:r>
            <a:r>
              <a:rPr lang="de-DE" err="1">
                <a:solidFill>
                  <a:srgbClr val="0E0E0E"/>
                </a:solidFill>
                <a:effectLst/>
                <a:latin typeface="Arial" panose="020B0604020202020204" pitchFamily="34" charset="0"/>
                <a:cs typeface="Arial" panose="020B0604020202020204" pitchFamily="34" charset="0"/>
              </a:rPr>
              <a:t>number</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of</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fire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spots</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summarized</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by</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municipality</a:t>
            </a:r>
            <a:r>
              <a:rPr lang="de-DE">
                <a:solidFill>
                  <a:srgbClr val="0E0E0E"/>
                </a:solidFill>
                <a:effectLst/>
                <a:latin typeface="Arial" panose="020B0604020202020204" pitchFamily="34" charset="0"/>
                <a:cs typeface="Arial" panose="020B0604020202020204" pitchFamily="34" charset="0"/>
              </a:rPr>
              <a:t> and </a:t>
            </a:r>
            <a:r>
              <a:rPr lang="de-DE" err="1">
                <a:solidFill>
                  <a:srgbClr val="0E0E0E"/>
                </a:solidFill>
                <a:effectLst/>
                <a:latin typeface="Arial" panose="020B0604020202020204" pitchFamily="34" charset="0"/>
                <a:cs typeface="Arial" panose="020B0604020202020204" pitchFamily="34" charset="0"/>
              </a:rPr>
              <a:t>month</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using</a:t>
            </a:r>
            <a:r>
              <a:rPr lang="de-DE">
                <a:solidFill>
                  <a:srgbClr val="0E0E0E"/>
                </a:solidFill>
                <a:effectLst/>
                <a:latin typeface="Arial" panose="020B0604020202020204" pitchFamily="34" charset="0"/>
                <a:cs typeface="Arial" panose="020B0604020202020204" pitchFamily="34" charset="0"/>
              </a:rPr>
              <a:t> variables:  </a:t>
            </a:r>
            <a:r>
              <a:rPr lang="de-DE" err="1">
                <a:solidFill>
                  <a:srgbClr val="0E0E0E"/>
                </a:solidFill>
                <a:effectLst/>
                <a:latin typeface="Arial" panose="020B0604020202020204" pitchFamily="34" charset="0"/>
                <a:cs typeface="Arial" panose="020B0604020202020204" pitchFamily="34" charset="0"/>
              </a:rPr>
              <a:t>meteorological</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factors</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precipitation</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temperature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humidity</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radiation</a:t>
            </a:r>
            <a:r>
              <a:rPr lang="de-DE">
                <a:solidFill>
                  <a:srgbClr val="0E0E0E"/>
                </a:solidFill>
                <a:effectLst/>
                <a:latin typeface="Arial" panose="020B0604020202020204" pitchFamily="34" charset="0"/>
                <a:cs typeface="Arial" panose="020B0604020202020204" pitchFamily="34" charset="0"/>
              </a:rPr>
              <a:t>) and land-</a:t>
            </a:r>
            <a:r>
              <a:rPr lang="de-DE" err="1">
                <a:solidFill>
                  <a:srgbClr val="0E0E0E"/>
                </a:solidFill>
                <a:effectLst/>
                <a:latin typeface="Arial" panose="020B0604020202020204" pitchFamily="34" charset="0"/>
                <a:cs typeface="Arial" panose="020B0604020202020204" pitchFamily="34" charset="0"/>
              </a:rPr>
              <a:t>use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transitions</a:t>
            </a:r>
            <a:endParaRPr lang="de-DE">
              <a:solidFill>
                <a:srgbClr val="0E0E0E"/>
              </a:solidFill>
              <a:effectLst/>
              <a:latin typeface="Arial" panose="020B0604020202020204" pitchFamily="34" charset="0"/>
              <a:cs typeface="Arial" panose="020B0604020202020204" pitchFamily="34" charset="0"/>
            </a:endParaRPr>
          </a:p>
          <a:p>
            <a:endParaRPr lang="de-DE">
              <a:latin typeface="Arial" panose="020B0604020202020204" pitchFamily="34" charset="0"/>
              <a:cs typeface="Arial" panose="020B0604020202020204" pitchFamily="34" charset="0"/>
            </a:endParaRPr>
          </a:p>
        </p:txBody>
      </p:sp>
      <p:sp>
        <p:nvSpPr>
          <p:cNvPr id="18" name="Rounded Rectangle 17">
            <a:extLst>
              <a:ext uri="{FF2B5EF4-FFF2-40B4-BE49-F238E27FC236}">
                <a16:creationId xmlns:a16="http://schemas.microsoft.com/office/drawing/2014/main" id="{27B5B628-075B-63E7-904E-9786A8D00922}"/>
              </a:ext>
            </a:extLst>
          </p:cNvPr>
          <p:cNvSpPr/>
          <p:nvPr/>
        </p:nvSpPr>
        <p:spPr>
          <a:xfrm>
            <a:off x="5047755" y="728958"/>
            <a:ext cx="6196893" cy="1359334"/>
          </a:xfrm>
          <a:prstGeom prst="roundRect">
            <a:avLst/>
          </a:prstGeom>
          <a:noFill/>
          <a:ln w="1905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2F27FD10-0208-E036-136F-C3E032DB98F8}"/>
              </a:ext>
            </a:extLst>
          </p:cNvPr>
          <p:cNvSpPr/>
          <p:nvPr/>
        </p:nvSpPr>
        <p:spPr>
          <a:xfrm>
            <a:off x="5047756" y="2186125"/>
            <a:ext cx="7127050" cy="3077853"/>
          </a:xfrm>
          <a:prstGeom prst="roundRect">
            <a:avLst/>
          </a:prstGeom>
          <a:noFill/>
          <a:ln w="19050">
            <a:solidFill>
              <a:srgbClr val="00B050"/>
            </a:solidFill>
          </a:ln>
          <a:effectLst>
            <a:softEdge rad="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DE">
              <a:solidFill>
                <a:schemeClr val="tx2"/>
              </a:solidFill>
            </a:endParaRPr>
          </a:p>
        </p:txBody>
      </p:sp>
      <p:sp>
        <p:nvSpPr>
          <p:cNvPr id="20" name="Rounded Rectangle 19">
            <a:extLst>
              <a:ext uri="{FF2B5EF4-FFF2-40B4-BE49-F238E27FC236}">
                <a16:creationId xmlns:a16="http://schemas.microsoft.com/office/drawing/2014/main" id="{DEE85153-5403-E50A-90F7-5AF893A6E4A9}"/>
              </a:ext>
            </a:extLst>
          </p:cNvPr>
          <p:cNvSpPr/>
          <p:nvPr/>
        </p:nvSpPr>
        <p:spPr>
          <a:xfrm>
            <a:off x="5047755" y="5352014"/>
            <a:ext cx="6102156" cy="1032875"/>
          </a:xfrm>
          <a:prstGeom prst="roundRect">
            <a:avLst/>
          </a:prstGeom>
          <a:noFill/>
          <a:ln w="1905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sp>
        <p:nvSpPr>
          <p:cNvPr id="21" name="TextBox 20">
            <a:extLst>
              <a:ext uri="{FF2B5EF4-FFF2-40B4-BE49-F238E27FC236}">
                <a16:creationId xmlns:a16="http://schemas.microsoft.com/office/drawing/2014/main" id="{582F2A0E-01FE-0D77-66BD-1B97F07AF5EF}"/>
              </a:ext>
            </a:extLst>
          </p:cNvPr>
          <p:cNvSpPr txBox="1"/>
          <p:nvPr/>
        </p:nvSpPr>
        <p:spPr>
          <a:xfrm>
            <a:off x="9041425" y="1073926"/>
            <a:ext cx="1754034" cy="646331"/>
          </a:xfrm>
          <a:prstGeom prst="rect">
            <a:avLst/>
          </a:prstGeom>
          <a:noFill/>
        </p:spPr>
        <p:txBody>
          <a:bodyPr wrap="square" rtlCol="0">
            <a:spAutoFit/>
          </a:bodyPr>
          <a:lstStyle/>
          <a:p>
            <a:pPr algn="ctr"/>
            <a:r>
              <a:rPr lang="en-DE">
                <a:solidFill>
                  <a:srgbClr val="C00000"/>
                </a:solidFill>
              </a:rPr>
              <a:t>Model &amp; Likelihood</a:t>
            </a:r>
          </a:p>
        </p:txBody>
      </p:sp>
      <p:sp>
        <p:nvSpPr>
          <p:cNvPr id="23" name="TextBox 22">
            <a:extLst>
              <a:ext uri="{FF2B5EF4-FFF2-40B4-BE49-F238E27FC236}">
                <a16:creationId xmlns:a16="http://schemas.microsoft.com/office/drawing/2014/main" id="{CDA2EAFD-90D7-6DC0-A19A-916173DCA902}"/>
              </a:ext>
            </a:extLst>
          </p:cNvPr>
          <p:cNvSpPr txBox="1"/>
          <p:nvPr/>
        </p:nvSpPr>
        <p:spPr>
          <a:xfrm>
            <a:off x="8689303" y="2626225"/>
            <a:ext cx="2770859" cy="369332"/>
          </a:xfrm>
          <a:prstGeom prst="rect">
            <a:avLst/>
          </a:prstGeom>
          <a:noFill/>
        </p:spPr>
        <p:txBody>
          <a:bodyPr wrap="square" rtlCol="0">
            <a:spAutoFit/>
          </a:bodyPr>
          <a:lstStyle/>
          <a:p>
            <a:pPr algn="ctr"/>
            <a:r>
              <a:rPr lang="en-DE">
                <a:solidFill>
                  <a:srgbClr val="00B050"/>
                </a:solidFill>
              </a:rPr>
              <a:t>1st Tier Priors</a:t>
            </a:r>
          </a:p>
        </p:txBody>
      </p:sp>
      <p:sp>
        <p:nvSpPr>
          <p:cNvPr id="24" name="TextBox 23">
            <a:extLst>
              <a:ext uri="{FF2B5EF4-FFF2-40B4-BE49-F238E27FC236}">
                <a16:creationId xmlns:a16="http://schemas.microsoft.com/office/drawing/2014/main" id="{93BE7A1A-BE87-21CB-6F54-E672318A9AEB}"/>
              </a:ext>
            </a:extLst>
          </p:cNvPr>
          <p:cNvSpPr txBox="1"/>
          <p:nvPr/>
        </p:nvSpPr>
        <p:spPr>
          <a:xfrm>
            <a:off x="8366726" y="5710745"/>
            <a:ext cx="2770859" cy="369332"/>
          </a:xfrm>
          <a:prstGeom prst="rect">
            <a:avLst/>
          </a:prstGeom>
          <a:noFill/>
        </p:spPr>
        <p:txBody>
          <a:bodyPr wrap="square" rtlCol="0">
            <a:spAutoFit/>
          </a:bodyPr>
          <a:lstStyle/>
          <a:p>
            <a:pPr algn="ctr"/>
            <a:r>
              <a:rPr lang="en-DE">
                <a:solidFill>
                  <a:srgbClr val="0070C0"/>
                </a:solidFill>
              </a:rPr>
              <a:t>2nd Tier Priors</a:t>
            </a:r>
          </a:p>
        </p:txBody>
      </p:sp>
      <p:sp>
        <p:nvSpPr>
          <p:cNvPr id="25" name="TextBox 24">
            <a:extLst>
              <a:ext uri="{FF2B5EF4-FFF2-40B4-BE49-F238E27FC236}">
                <a16:creationId xmlns:a16="http://schemas.microsoft.com/office/drawing/2014/main" id="{8BBAE8F9-6EDD-F2C9-D462-EA5FC25312CF}"/>
              </a:ext>
            </a:extLst>
          </p:cNvPr>
          <p:cNvSpPr txBox="1"/>
          <p:nvPr/>
        </p:nvSpPr>
        <p:spPr>
          <a:xfrm>
            <a:off x="265048" y="2150760"/>
            <a:ext cx="4497462" cy="646331"/>
          </a:xfrm>
          <a:prstGeom prst="rect">
            <a:avLst/>
          </a:prstGeom>
          <a:noFill/>
        </p:spPr>
        <p:txBody>
          <a:bodyPr wrap="square" rtlCol="0">
            <a:spAutoFit/>
          </a:bodyPr>
          <a:lstStyle/>
          <a:p>
            <a:r>
              <a:rPr lang="en-GB">
                <a:sym typeface="Wingdings" pitchFamily="2" charset="2"/>
              </a:rPr>
              <a:t> </a:t>
            </a:r>
            <a:r>
              <a:rPr lang="en-GB"/>
              <a:t>s</a:t>
            </a:r>
            <a:r>
              <a:rPr lang="en-DE"/>
              <a:t>patio-temporal generalized linear      mixed model</a:t>
            </a:r>
          </a:p>
        </p:txBody>
      </p:sp>
      <p:pic>
        <p:nvPicPr>
          <p:cNvPr id="44" name="Picture 43" descr="\documentclass{article}&#10;\usepackage{amsmath}&#10;\usepackage{physics}&#10;\pagestyle{empty}&#10;&#10;\newcommand{\mbeq}{\overset{!}{=}}&#10;&#10;\begin{document}&#10;&#10;\setlength{\leftmargini}{4cm}&#10;&#10;&#10;\begin{itemize}&#10;    \item $\mu_{i,t}$: fire spot risk per municipality per month&#10;    \item $\mathbf{x}_{i, t}=\left(1, x_{i, t, 1}, \ldots, x_{i, t, p-1}\right)$: vector of known covariates (temperature, precipitation, ...) for municipality $i$ and time period $t$&#10;    \item $\boldsymbol{\beta}=\left(\beta_0, \beta_1, \ldots, \beta_{p-1}\right)$: vector of covariate regression parameters with $\beta_0$ corresponding to a global fires spot risk&#10;    \item $\alpha$: accounts for global time trend&#10;    \item $\boldsymbol{\phi}$: deviations from $\beta_0$ per municipality&#10;    \item $\boldsymbol{\delta}$: deviations from global temporal trend per municipality&#10;\end{itemize}&#10;&#10;&#10;\end{document}" title="IguanaTex Picture Display">
            <a:extLst>
              <a:ext uri="{FF2B5EF4-FFF2-40B4-BE49-F238E27FC236}">
                <a16:creationId xmlns:a16="http://schemas.microsoft.com/office/drawing/2014/main" id="{92482185-171E-5144-5125-2DA10100F3AA}"/>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31077" y="2995557"/>
            <a:ext cx="4674675" cy="3287536"/>
          </a:xfrm>
          <a:prstGeom prst="rect">
            <a:avLst/>
          </a:prstGeom>
        </p:spPr>
      </p:pic>
      <p:sp>
        <p:nvSpPr>
          <p:cNvPr id="45" name="Rectangle 44">
            <a:extLst>
              <a:ext uri="{FF2B5EF4-FFF2-40B4-BE49-F238E27FC236}">
                <a16:creationId xmlns:a16="http://schemas.microsoft.com/office/drawing/2014/main" id="{E77BA5C8-D26C-0BA9-441B-9FA808FEDD3D}"/>
              </a:ext>
            </a:extLst>
          </p:cNvPr>
          <p:cNvSpPr/>
          <p:nvPr/>
        </p:nvSpPr>
        <p:spPr>
          <a:xfrm>
            <a:off x="111211" y="2903838"/>
            <a:ext cx="4794541" cy="33792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62C95A93-EDC4-9A9E-040B-D742516FE40C}"/>
              </a:ext>
            </a:extLst>
          </p:cNvPr>
          <p:cNvSpPr/>
          <p:nvPr/>
        </p:nvSpPr>
        <p:spPr>
          <a:xfrm>
            <a:off x="4905752" y="622690"/>
            <a:ext cx="6554410" cy="15280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4E06DFB3-E0CA-E3FC-DB37-92A05F2529CA}"/>
              </a:ext>
            </a:extLst>
          </p:cNvPr>
          <p:cNvSpPr/>
          <p:nvPr/>
        </p:nvSpPr>
        <p:spPr>
          <a:xfrm>
            <a:off x="4905752" y="2150760"/>
            <a:ext cx="7286248" cy="4335926"/>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DE"/>
          </a:p>
        </p:txBody>
      </p:sp>
    </p:spTree>
    <p:extLst>
      <p:ext uri="{BB962C8B-B14F-4D97-AF65-F5344CB8AC3E}">
        <p14:creationId xmlns:p14="http://schemas.microsoft.com/office/powerpoint/2010/main" val="275186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p:bldP spid="45" grpId="0" animBg="1"/>
      <p:bldP spid="46" grpId="0" animBg="1"/>
      <p:bldP spid="4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6E8C3-B035-F70E-2356-E1C4BF229F0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D885C79-425E-C384-7525-F5C5A1416C43}"/>
              </a:ext>
            </a:extLst>
          </p:cNvPr>
          <p:cNvSpPr>
            <a:spLocks noGrp="1"/>
          </p:cNvSpPr>
          <p:nvPr>
            <p:ph type="title"/>
          </p:nvPr>
        </p:nvSpPr>
        <p:spPr>
          <a:xfrm>
            <a:off x="731837" y="260351"/>
            <a:ext cx="10728325" cy="900000"/>
          </a:xfrm>
        </p:spPr>
        <p:txBody>
          <a:bodyPr anchor="t">
            <a:normAutofit/>
          </a:bodyPr>
          <a:lstStyle/>
          <a:p>
            <a:r>
              <a:rPr lang="de-DE" err="1"/>
              <a:t>Bayesian</a:t>
            </a:r>
            <a:r>
              <a:rPr lang="de-DE"/>
              <a:t> </a:t>
            </a:r>
            <a:r>
              <a:rPr lang="de-DE" err="1"/>
              <a:t>approach</a:t>
            </a:r>
            <a:endParaRPr lang="de-CH"/>
          </a:p>
        </p:txBody>
      </p:sp>
      <p:sp>
        <p:nvSpPr>
          <p:cNvPr id="4" name="Datumsplatzhalter 3">
            <a:extLst>
              <a:ext uri="{FF2B5EF4-FFF2-40B4-BE49-F238E27FC236}">
                <a16:creationId xmlns:a16="http://schemas.microsoft.com/office/drawing/2014/main" id="{B51BF0C2-C2C9-69A2-883A-003A1AB5848C}"/>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7" name="Foliennummernplatzhalter 6">
            <a:extLst>
              <a:ext uri="{FF2B5EF4-FFF2-40B4-BE49-F238E27FC236}">
                <a16:creationId xmlns:a16="http://schemas.microsoft.com/office/drawing/2014/main" id="{642FE635-B74F-EC6F-2D5A-DDEF3A8968F6}"/>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14</a:t>
            </a:fld>
            <a:endParaRPr lang="de-CH" noProof="0"/>
          </a:p>
        </p:txBody>
      </p:sp>
      <p:sp>
        <p:nvSpPr>
          <p:cNvPr id="15" name="Textfeld 14">
            <a:extLst>
              <a:ext uri="{FF2B5EF4-FFF2-40B4-BE49-F238E27FC236}">
                <a16:creationId xmlns:a16="http://schemas.microsoft.com/office/drawing/2014/main" id="{25B33CA4-9375-9D39-6E7D-A4E994BA3C15}"/>
              </a:ext>
            </a:extLst>
          </p:cNvPr>
          <p:cNvSpPr txBox="1"/>
          <p:nvPr/>
        </p:nvSpPr>
        <p:spPr>
          <a:xfrm>
            <a:off x="731837" y="1600771"/>
            <a:ext cx="4806048" cy="4585871"/>
          </a:xfrm>
          <a:prstGeom prst="rect">
            <a:avLst/>
          </a:prstGeom>
          <a:solidFill>
            <a:schemeClr val="tx2">
              <a:lumMod val="95000"/>
              <a:lumOff val="5000"/>
            </a:schemeClr>
          </a:solidFill>
        </p:spPr>
        <p:txBody>
          <a:bodyPr wrap="square">
            <a:spAutoFit/>
          </a:bodyPr>
          <a:lstStyle/>
          <a:p>
            <a:pPr>
              <a:lnSpc>
                <a:spcPts val="1350"/>
              </a:lnSpc>
            </a:pPr>
            <a:r>
              <a:rPr lang="de-DE" sz="1200" b="0">
                <a:solidFill>
                  <a:srgbClr val="6A9955"/>
                </a:solidFill>
                <a:effectLst/>
                <a:latin typeface="Arial" panose="020B0604020202020204" pitchFamily="34" charset="0"/>
                <a:cs typeface="Arial" panose="020B0604020202020204" pitchFamily="34" charset="0"/>
              </a:rPr>
              <a:t># Model</a:t>
            </a:r>
            <a:endParaRPr lang="de-DE" sz="1200" b="0">
              <a:solidFill>
                <a:srgbClr val="DCDCAA"/>
              </a:solidFill>
              <a:effectLst/>
              <a:latin typeface="Arial" panose="020B0604020202020204" pitchFamily="34" charset="0"/>
              <a:cs typeface="Arial" panose="020B0604020202020204" pitchFamily="34" charset="0"/>
            </a:endParaRPr>
          </a:p>
          <a:p>
            <a:pPr algn="l">
              <a:lnSpc>
                <a:spcPts val="1350"/>
              </a:lnSpc>
            </a:pPr>
            <a:r>
              <a:rPr lang="de-DE" sz="1200" b="0">
                <a:solidFill>
                  <a:srgbClr val="DCDCAA"/>
                </a:solidFill>
                <a:effectLst/>
                <a:latin typeface="Arial" panose="020B0604020202020204" pitchFamily="34" charset="0"/>
                <a:cs typeface="Arial" panose="020B0604020202020204" pitchFamily="34" charset="0"/>
              </a:rPr>
              <a:t>@</a:t>
            </a:r>
            <a:r>
              <a:rPr lang="de-DE" sz="1200" b="0" err="1">
                <a:solidFill>
                  <a:srgbClr val="4EC9B0"/>
                </a:solidFill>
                <a:effectLst/>
                <a:latin typeface="Arial" panose="020B0604020202020204" pitchFamily="34" charset="0"/>
                <a:cs typeface="Arial" panose="020B0604020202020204" pitchFamily="34" charset="0"/>
              </a:rPr>
              <a:t>jax</a:t>
            </a:r>
            <a:r>
              <a:rPr lang="de-DE" sz="1200" b="0" err="1">
                <a:solidFill>
                  <a:srgbClr val="DCDCAA"/>
                </a:solidFill>
                <a:effectLst/>
                <a:latin typeface="Arial" panose="020B0604020202020204" pitchFamily="34" charset="0"/>
                <a:cs typeface="Arial" panose="020B0604020202020204" pitchFamily="34" charset="0"/>
              </a:rPr>
              <a:t>.jit</a:t>
            </a:r>
            <a:endParaRPr lang="de-DE" sz="1200" b="0">
              <a:solidFill>
                <a:srgbClr val="CCCCCC"/>
              </a:solidFill>
              <a:effectLst/>
              <a:latin typeface="Arial" panose="020B0604020202020204" pitchFamily="34" charset="0"/>
              <a:cs typeface="Arial" panose="020B0604020202020204" pitchFamily="34" charset="0"/>
            </a:endParaRPr>
          </a:p>
          <a:p>
            <a:pPr algn="l">
              <a:lnSpc>
                <a:spcPts val="1350"/>
              </a:lnSpc>
            </a:pPr>
            <a:r>
              <a:rPr lang="de-DE" sz="1200" b="0" err="1">
                <a:solidFill>
                  <a:srgbClr val="569CD6"/>
                </a:solidFill>
                <a:effectLst/>
                <a:latin typeface="Arial" panose="020B0604020202020204" pitchFamily="34" charset="0"/>
                <a:cs typeface="Arial" panose="020B0604020202020204" pitchFamily="34" charset="0"/>
              </a:rPr>
              <a:t>def</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DCDCAA"/>
                </a:solidFill>
                <a:effectLst/>
                <a:latin typeface="Arial" panose="020B0604020202020204" pitchFamily="34" charset="0"/>
                <a:cs typeface="Arial" panose="020B0604020202020204" pitchFamily="34" charset="0"/>
              </a:rPr>
              <a:t>model_biome_small</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9CDCFE"/>
                </a:solidFill>
                <a:effectLst/>
                <a:latin typeface="Arial" panose="020B0604020202020204" pitchFamily="34" charset="0"/>
                <a:cs typeface="Arial" panose="020B0604020202020204" pitchFamily="34" charset="0"/>
              </a:rPr>
              <a:t>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alpha</a:t>
            </a:r>
            <a:r>
              <a:rPr lang="de-DE" sz="1200" b="0">
                <a:solidFill>
                  <a:srgbClr val="CCCCCC"/>
                </a:solidFill>
                <a:effectLst/>
                <a:latin typeface="Arial" panose="020B0604020202020204" pitchFamily="34" charset="0"/>
                <a:cs typeface="Arial" panose="020B0604020202020204" pitchFamily="34" charset="0"/>
              </a:rPr>
              <a:t>):</a:t>
            </a:r>
          </a:p>
          <a:p>
            <a:pPr algn="l">
              <a:lnSpc>
                <a:spcPts val="1350"/>
              </a:lnSpc>
            </a:pPr>
            <a:br>
              <a:rPr lang="de-DE" sz="1200" b="0">
                <a:solidFill>
                  <a:srgbClr val="CCCCCC"/>
                </a:solidFill>
                <a:effectLst/>
                <a:latin typeface="Arial" panose="020B0604020202020204" pitchFamily="34" charset="0"/>
                <a:cs typeface="Arial" panose="020B0604020202020204" pitchFamily="34" charset="0"/>
              </a:rPr>
            </a:br>
            <a:r>
              <a:rPr lang="de-DE" sz="1200" b="0" err="1">
                <a:solidFill>
                  <a:srgbClr val="9CDCFE"/>
                </a:solidFill>
                <a:effectLst/>
                <a:latin typeface="Arial" panose="020B0604020202020204" pitchFamily="34" charset="0"/>
                <a:cs typeface="Arial" panose="020B0604020202020204" pitchFamily="34" charset="0"/>
              </a:rPr>
              <a:t>vec_LUT</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0</a:t>
            </a:r>
            <a:r>
              <a:rPr lang="de-DE" sz="1200" b="0">
                <a:solidFill>
                  <a:srgbClr val="CCCCCC"/>
                </a:solidFill>
                <a:effectLst/>
                <a:latin typeface="Arial" panose="020B0604020202020204" pitchFamily="34" charset="0"/>
                <a:cs typeface="Arial" panose="020B0604020202020204" pitchFamily="34" charset="0"/>
              </a:rPr>
              <a:t>]</a:t>
            </a:r>
          </a:p>
          <a:p>
            <a:pPr algn="l">
              <a:lnSpc>
                <a:spcPts val="1350"/>
              </a:lnSpc>
            </a:pPr>
            <a:r>
              <a:rPr lang="de-DE" sz="1200" b="0" err="1">
                <a:solidFill>
                  <a:srgbClr val="9CDCFE"/>
                </a:solidFill>
                <a:effectLst/>
                <a:latin typeface="Arial" panose="020B0604020202020204" pitchFamily="34" charset="0"/>
                <a:cs typeface="Arial" panose="020B0604020202020204" pitchFamily="34" charset="0"/>
              </a:rPr>
              <a:t>vec_Prec</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1</a:t>
            </a:r>
            <a:r>
              <a:rPr lang="de-DE" sz="1200" b="0">
                <a:solidFill>
                  <a:srgbClr val="CCCCCC"/>
                </a:solidFill>
                <a:effectLst/>
                <a:latin typeface="Arial" panose="020B0604020202020204" pitchFamily="34" charset="0"/>
                <a:cs typeface="Arial" panose="020B0604020202020204" pitchFamily="34" charset="0"/>
              </a:rPr>
              <a:t>]</a:t>
            </a:r>
          </a:p>
          <a:p>
            <a:pPr algn="l">
              <a:lnSpc>
                <a:spcPts val="1350"/>
              </a:lnSpc>
            </a:pPr>
            <a:r>
              <a:rPr lang="de-DE" sz="1200" b="0" err="1">
                <a:solidFill>
                  <a:srgbClr val="9CDCFE"/>
                </a:solidFill>
                <a:effectLst/>
                <a:latin typeface="Arial" panose="020B0604020202020204" pitchFamily="34" charset="0"/>
                <a:cs typeface="Arial" panose="020B0604020202020204" pitchFamily="34" charset="0"/>
              </a:rPr>
              <a:t>vec_Temp</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2</a:t>
            </a:r>
            <a:r>
              <a:rPr lang="de-DE" sz="1200" b="0">
                <a:solidFill>
                  <a:srgbClr val="CCCCCC"/>
                </a:solidFill>
                <a:effectLst/>
                <a:latin typeface="Arial" panose="020B0604020202020204" pitchFamily="34" charset="0"/>
                <a:cs typeface="Arial" panose="020B0604020202020204" pitchFamily="34" charset="0"/>
              </a:rPr>
              <a:t>]</a:t>
            </a:r>
          </a:p>
          <a:p>
            <a:pPr algn="l">
              <a:lnSpc>
                <a:spcPts val="1350"/>
              </a:lnSpc>
            </a:pPr>
            <a:r>
              <a:rPr lang="de-DE" sz="1200" b="0" err="1">
                <a:solidFill>
                  <a:srgbClr val="9CDCFE"/>
                </a:solidFill>
                <a:effectLst/>
                <a:latin typeface="Arial" panose="020B0604020202020204" pitchFamily="34" charset="0"/>
                <a:cs typeface="Arial" panose="020B0604020202020204" pitchFamily="34" charset="0"/>
              </a:rPr>
              <a:t>vec_Humid</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3</a:t>
            </a:r>
            <a:r>
              <a:rPr lang="de-DE" sz="1200" b="0">
                <a:solidFill>
                  <a:srgbClr val="CCCCCC"/>
                </a:solidFill>
                <a:effectLst/>
                <a:latin typeface="Arial" panose="020B0604020202020204" pitchFamily="34" charset="0"/>
                <a:cs typeface="Arial" panose="020B0604020202020204" pitchFamily="34" charset="0"/>
              </a:rPr>
              <a:t>]</a:t>
            </a:r>
          </a:p>
          <a:p>
            <a:pPr algn="l">
              <a:lnSpc>
                <a:spcPts val="1350"/>
              </a:lnSpc>
            </a:pPr>
            <a:r>
              <a:rPr lang="de-DE" sz="1200" b="0" err="1">
                <a:solidFill>
                  <a:srgbClr val="9CDCFE"/>
                </a:solidFill>
                <a:effectLst/>
                <a:latin typeface="Arial" panose="020B0604020202020204" pitchFamily="34" charset="0"/>
                <a:cs typeface="Arial" panose="020B0604020202020204" pitchFamily="34" charset="0"/>
              </a:rPr>
              <a:t>vec_Speed</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4</a:t>
            </a:r>
            <a:r>
              <a:rPr lang="de-DE" sz="1200" b="0">
                <a:solidFill>
                  <a:srgbClr val="CCCCCC"/>
                </a:solidFill>
                <a:effectLst/>
                <a:latin typeface="Arial" panose="020B0604020202020204" pitchFamily="34" charset="0"/>
                <a:cs typeface="Arial" panose="020B0604020202020204" pitchFamily="34" charset="0"/>
              </a:rPr>
              <a:t>]</a:t>
            </a:r>
          </a:p>
          <a:p>
            <a:pPr algn="l">
              <a:lnSpc>
                <a:spcPts val="1350"/>
              </a:lnSpc>
            </a:pPr>
            <a:r>
              <a:rPr lang="de-DE" sz="1200" b="0" err="1">
                <a:solidFill>
                  <a:srgbClr val="9CDCFE"/>
                </a:solidFill>
                <a:effectLst/>
                <a:latin typeface="Arial" panose="020B0604020202020204" pitchFamily="34" charset="0"/>
                <a:cs typeface="Arial" panose="020B0604020202020204" pitchFamily="34" charset="0"/>
              </a:rPr>
              <a:t>vec_Area</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5</a:t>
            </a:r>
            <a:r>
              <a:rPr lang="de-DE" sz="1200" b="0">
                <a:solidFill>
                  <a:srgbClr val="CCCCCC"/>
                </a:solidFill>
                <a:effectLst/>
                <a:latin typeface="Arial" panose="020B0604020202020204" pitchFamily="34" charset="0"/>
                <a:cs typeface="Arial" panose="020B0604020202020204" pitchFamily="34" charset="0"/>
              </a:rPr>
              <a:t>]</a:t>
            </a:r>
          </a:p>
          <a:p>
            <a:pPr algn="l">
              <a:lnSpc>
                <a:spcPts val="1350"/>
              </a:lnSpc>
            </a:pPr>
            <a:br>
              <a:rPr lang="de-DE" sz="1200" b="0">
                <a:solidFill>
                  <a:srgbClr val="CCCCCC"/>
                </a:solidFill>
                <a:effectLst/>
                <a:latin typeface="Arial" panose="020B0604020202020204" pitchFamily="34" charset="0"/>
                <a:cs typeface="Arial" panose="020B0604020202020204" pitchFamily="34" charset="0"/>
              </a:rPr>
            </a:br>
            <a:r>
              <a:rPr lang="de-DE" sz="1200" b="0">
                <a:solidFill>
                  <a:srgbClr val="6A9955"/>
                </a:solidFill>
                <a:effectLst/>
                <a:latin typeface="Arial" panose="020B0604020202020204" pitchFamily="34" charset="0"/>
                <a:cs typeface="Arial" panose="020B0604020202020204" pitchFamily="34" charset="0"/>
              </a:rPr>
              <a:t># linear </a:t>
            </a:r>
            <a:r>
              <a:rPr lang="de-DE" sz="1200" b="0" err="1">
                <a:solidFill>
                  <a:srgbClr val="6A9955"/>
                </a:solidFill>
                <a:effectLst/>
                <a:latin typeface="Arial" panose="020B0604020202020204" pitchFamily="34" charset="0"/>
                <a:cs typeface="Arial" panose="020B0604020202020204" pitchFamily="34" charset="0"/>
              </a:rPr>
              <a:t>regression</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part</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of</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the</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model</a:t>
            </a:r>
            <a:endParaRPr lang="de-DE" sz="1200" b="0">
              <a:solidFill>
                <a:srgbClr val="CCCCCC"/>
              </a:solidFill>
              <a:effectLst/>
              <a:latin typeface="Arial" panose="020B0604020202020204" pitchFamily="34" charset="0"/>
              <a:cs typeface="Arial" panose="020B0604020202020204" pitchFamily="34" charset="0"/>
            </a:endParaRPr>
          </a:p>
          <a:p>
            <a:pPr algn="l">
              <a:lnSpc>
                <a:spcPts val="1350"/>
              </a:lnSpc>
            </a:pPr>
            <a:r>
              <a:rPr lang="de-DE" sz="1200" b="0" err="1">
                <a:solidFill>
                  <a:srgbClr val="9CDCFE"/>
                </a:solidFill>
                <a:effectLst/>
                <a:latin typeface="Arial" panose="020B0604020202020204" pitchFamily="34" charset="0"/>
                <a:cs typeface="Arial" panose="020B0604020202020204" pitchFamily="34" charset="0"/>
              </a:rPr>
              <a:t>regr</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0</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1</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vec_LUT</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2</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vec_Prec</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3</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vec_Temp</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4</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vec_Humid</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5</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vec_Speed</a:t>
            </a:r>
            <a:r>
              <a:rPr lang="de-DE" sz="1200" b="0">
                <a:solidFill>
                  <a:srgbClr val="CCCCCC"/>
                </a:solidFill>
                <a:effectLst/>
                <a:latin typeface="Arial" panose="020B0604020202020204" pitchFamily="34" charset="0"/>
                <a:cs typeface="Arial" panose="020B0604020202020204" pitchFamily="34" charset="0"/>
              </a:rPr>
              <a:t>)</a:t>
            </a:r>
          </a:p>
          <a:p>
            <a:pPr algn="l">
              <a:lnSpc>
                <a:spcPts val="1350"/>
              </a:lnSpc>
            </a:pPr>
            <a:endParaRPr lang="de-DE" sz="1200" b="0">
              <a:solidFill>
                <a:srgbClr val="CCCCCC"/>
              </a:solidFill>
              <a:effectLst/>
              <a:latin typeface="Arial" panose="020B0604020202020204" pitchFamily="34" charset="0"/>
              <a:cs typeface="Arial" panose="020B0604020202020204" pitchFamily="34" charset="0"/>
            </a:endParaRPr>
          </a:p>
          <a:p>
            <a:pPr algn="l">
              <a:lnSpc>
                <a:spcPts val="1350"/>
              </a:lnSpc>
            </a:pPr>
            <a:r>
              <a:rPr lang="de-DE" sz="1200" b="0">
                <a:solidFill>
                  <a:srgbClr val="6A9955"/>
                </a:solidFill>
                <a:effectLst/>
                <a:latin typeface="Arial" panose="020B0604020202020204" pitchFamily="34" charset="0"/>
                <a:cs typeface="Arial" panose="020B0604020202020204" pitchFamily="34" charset="0"/>
              </a:rPr>
              <a:t># latent </a:t>
            </a:r>
            <a:r>
              <a:rPr lang="de-DE" sz="1200" b="0" err="1">
                <a:solidFill>
                  <a:srgbClr val="6A9955"/>
                </a:solidFill>
                <a:effectLst/>
                <a:latin typeface="Arial" panose="020B0604020202020204" pitchFamily="34" charset="0"/>
                <a:cs typeface="Arial" panose="020B0604020202020204" pitchFamily="34" charset="0"/>
              </a:rPr>
              <a:t>component</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of</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the</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model</a:t>
            </a:r>
            <a:endParaRPr lang="de-DE" sz="1200" b="0">
              <a:solidFill>
                <a:srgbClr val="CCCCCC"/>
              </a:solidFill>
              <a:effectLst/>
              <a:latin typeface="Arial" panose="020B0604020202020204" pitchFamily="34" charset="0"/>
              <a:cs typeface="Arial" panose="020B0604020202020204" pitchFamily="34" charset="0"/>
            </a:endParaRPr>
          </a:p>
          <a:p>
            <a:pPr algn="l">
              <a:lnSpc>
                <a:spcPts val="1350"/>
              </a:lnSpc>
            </a:pPr>
            <a:r>
              <a:rPr lang="de-DE" sz="1200" b="0" err="1">
                <a:solidFill>
                  <a:srgbClr val="9CDCFE"/>
                </a:solidFill>
                <a:effectLst/>
                <a:latin typeface="Arial" panose="020B0604020202020204" pitchFamily="34" charset="0"/>
                <a:cs typeface="Arial" panose="020B0604020202020204" pitchFamily="34" charset="0"/>
              </a:rPr>
              <a:t>aux_times</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9CDCFE"/>
                </a:solidFill>
                <a:effectLst/>
                <a:latin typeface="Arial" panose="020B0604020202020204" pitchFamily="34" charset="0"/>
                <a:cs typeface="Arial" panose="020B0604020202020204" pitchFamily="34" charset="0"/>
              </a:rPr>
              <a:t>t</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T_value</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B5CEA8"/>
                </a:solidFill>
                <a:effectLst/>
                <a:latin typeface="Arial" panose="020B0604020202020204" pitchFamily="34" charset="0"/>
                <a:cs typeface="Arial" panose="020B0604020202020204" pitchFamily="34" charset="0"/>
              </a:rPr>
              <a:t>1</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B5CEA8"/>
                </a:solidFill>
                <a:effectLst/>
                <a:latin typeface="Arial" panose="020B0604020202020204" pitchFamily="34" charset="0"/>
                <a:cs typeface="Arial" panose="020B0604020202020204" pitchFamily="34" charset="0"/>
              </a:rPr>
              <a:t>2</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T_value</a:t>
            </a:r>
            <a:endParaRPr lang="de-DE" sz="1200" b="0">
              <a:solidFill>
                <a:srgbClr val="CCCCCC"/>
              </a:solidFill>
              <a:effectLst/>
              <a:latin typeface="Arial" panose="020B0604020202020204" pitchFamily="34" charset="0"/>
              <a:cs typeface="Arial" panose="020B0604020202020204" pitchFamily="34" charset="0"/>
            </a:endParaRPr>
          </a:p>
          <a:p>
            <a:pPr algn="l">
              <a:lnSpc>
                <a:spcPts val="1350"/>
              </a:lnSpc>
            </a:pPr>
            <a:r>
              <a:rPr lang="de-DE" sz="1200" b="0" err="1">
                <a:solidFill>
                  <a:srgbClr val="9CDCFE"/>
                </a:solidFill>
                <a:effectLst/>
                <a:latin typeface="Arial" panose="020B0604020202020204" pitchFamily="34" charset="0"/>
                <a:cs typeface="Arial" panose="020B0604020202020204" pitchFamily="34" charset="0"/>
              </a:rPr>
              <a:t>psi</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alpha</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aux_times</a:t>
            </a:r>
            <a:endParaRPr lang="de-DE" sz="1200" b="0">
              <a:solidFill>
                <a:srgbClr val="CCCCCC"/>
              </a:solidFill>
              <a:effectLst/>
              <a:latin typeface="Arial" panose="020B0604020202020204" pitchFamily="34" charset="0"/>
              <a:cs typeface="Arial" panose="020B0604020202020204" pitchFamily="34" charset="0"/>
            </a:endParaRPr>
          </a:p>
          <a:p>
            <a:pPr algn="l">
              <a:lnSpc>
                <a:spcPts val="1350"/>
              </a:lnSpc>
            </a:pPr>
            <a:br>
              <a:rPr lang="de-DE" sz="1200" b="0">
                <a:solidFill>
                  <a:srgbClr val="CCCCCC"/>
                </a:solidFill>
                <a:effectLst/>
                <a:latin typeface="Arial" panose="020B0604020202020204" pitchFamily="34" charset="0"/>
                <a:cs typeface="Arial" panose="020B0604020202020204" pitchFamily="34" charset="0"/>
              </a:rPr>
            </a:b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expected</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number</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of</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fire</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spots</a:t>
            </a:r>
            <a:r>
              <a:rPr lang="de-DE" sz="1200" b="0">
                <a:solidFill>
                  <a:srgbClr val="6A9955"/>
                </a:solidFill>
                <a:effectLst/>
                <a:latin typeface="Arial" panose="020B0604020202020204" pitchFamily="34" charset="0"/>
                <a:cs typeface="Arial" panose="020B0604020202020204" pitchFamily="34" charset="0"/>
              </a:rPr>
              <a:t> per </a:t>
            </a:r>
            <a:r>
              <a:rPr lang="de-DE" sz="1200" b="0" err="1">
                <a:solidFill>
                  <a:srgbClr val="6A9955"/>
                </a:solidFill>
                <a:effectLst/>
                <a:latin typeface="Arial" panose="020B0604020202020204" pitchFamily="34" charset="0"/>
                <a:cs typeface="Arial" panose="020B0604020202020204" pitchFamily="34" charset="0"/>
              </a:rPr>
              <a:t>municipality</a:t>
            </a:r>
            <a:r>
              <a:rPr lang="de-DE" sz="1200" b="0">
                <a:solidFill>
                  <a:srgbClr val="6A9955"/>
                </a:solidFill>
                <a:effectLst/>
                <a:latin typeface="Arial" panose="020B0604020202020204" pitchFamily="34" charset="0"/>
                <a:cs typeface="Arial" panose="020B0604020202020204" pitchFamily="34" charset="0"/>
              </a:rPr>
              <a:t> per </a:t>
            </a:r>
            <a:r>
              <a:rPr lang="de-DE" sz="1200" b="0" err="1">
                <a:solidFill>
                  <a:srgbClr val="6A9955"/>
                </a:solidFill>
                <a:effectLst/>
                <a:latin typeface="Arial" panose="020B0604020202020204" pitchFamily="34" charset="0"/>
                <a:cs typeface="Arial" panose="020B0604020202020204" pitchFamily="34" charset="0"/>
              </a:rPr>
              <a:t>month</a:t>
            </a:r>
            <a:endParaRPr lang="de-DE" sz="1200" b="0">
              <a:solidFill>
                <a:srgbClr val="CCCCCC"/>
              </a:solidFill>
              <a:effectLst/>
              <a:latin typeface="Arial" panose="020B0604020202020204" pitchFamily="34" charset="0"/>
              <a:cs typeface="Arial" panose="020B0604020202020204" pitchFamily="34" charset="0"/>
            </a:endParaRPr>
          </a:p>
          <a:p>
            <a:pPr algn="l">
              <a:lnSpc>
                <a:spcPts val="1350"/>
              </a:lnSpc>
            </a:pPr>
            <a:r>
              <a:rPr lang="de-DE" sz="1200" b="0" err="1">
                <a:solidFill>
                  <a:srgbClr val="9CDCFE"/>
                </a:solidFill>
                <a:effectLst/>
                <a:latin typeface="Arial" panose="020B0604020202020204" pitchFamily="34" charset="0"/>
                <a:cs typeface="Arial" panose="020B0604020202020204" pitchFamily="34" charset="0"/>
              </a:rPr>
              <a:t>mu</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4EC9B0"/>
                </a:solidFill>
                <a:effectLst/>
                <a:latin typeface="Arial" panose="020B0604020202020204" pitchFamily="34" charset="0"/>
                <a:cs typeface="Arial" panose="020B0604020202020204" pitchFamily="34" charset="0"/>
              </a:rPr>
              <a:t>jnp</a:t>
            </a:r>
            <a:r>
              <a:rPr lang="de-DE" sz="1200" b="0" err="1">
                <a:solidFill>
                  <a:srgbClr val="CCCCCC"/>
                </a:solidFill>
                <a:effectLst/>
                <a:latin typeface="Arial" panose="020B0604020202020204" pitchFamily="34" charset="0"/>
                <a:cs typeface="Arial" panose="020B0604020202020204" pitchFamily="34" charset="0"/>
              </a:rPr>
              <a:t>.</a:t>
            </a:r>
            <a:r>
              <a:rPr lang="de-DE" sz="1200" b="0" err="1">
                <a:solidFill>
                  <a:srgbClr val="DCDCAA"/>
                </a:solidFill>
                <a:effectLst/>
                <a:latin typeface="Arial" panose="020B0604020202020204" pitchFamily="34" charset="0"/>
                <a:cs typeface="Arial" panose="020B0604020202020204" pitchFamily="34" charset="0"/>
              </a:rPr>
              <a:t>exp</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regr</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psi</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CDCAA"/>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4EC9B0"/>
                </a:solidFill>
                <a:effectLst/>
                <a:latin typeface="Arial" panose="020B0604020202020204" pitchFamily="34" charset="0"/>
                <a:cs typeface="Arial" panose="020B0604020202020204" pitchFamily="34" charset="0"/>
              </a:rPr>
              <a:t>jnp</a:t>
            </a:r>
            <a:r>
              <a:rPr lang="de-DE" sz="1200" b="0" err="1">
                <a:solidFill>
                  <a:srgbClr val="CCCCCC"/>
                </a:solidFill>
                <a:effectLst/>
                <a:latin typeface="Arial" panose="020B0604020202020204" pitchFamily="34" charset="0"/>
                <a:cs typeface="Arial" panose="020B0604020202020204" pitchFamily="34" charset="0"/>
              </a:rPr>
              <a:t>.</a:t>
            </a:r>
            <a:r>
              <a:rPr lang="de-DE" sz="1200" b="0" err="1">
                <a:solidFill>
                  <a:srgbClr val="DCDCAA"/>
                </a:solidFill>
                <a:effectLst/>
                <a:latin typeface="Arial" panose="020B0604020202020204" pitchFamily="34" charset="0"/>
                <a:cs typeface="Arial" panose="020B0604020202020204" pitchFamily="34" charset="0"/>
              </a:rPr>
              <a:t>log</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vec_Area</a:t>
            </a:r>
            <a:r>
              <a:rPr lang="de-DE" sz="1200" b="0">
                <a:solidFill>
                  <a:srgbClr val="CCCCCC"/>
                </a:solidFill>
                <a:effectLst/>
                <a:latin typeface="Arial" panose="020B0604020202020204" pitchFamily="34" charset="0"/>
                <a:cs typeface="Arial" panose="020B0604020202020204" pitchFamily="34" charset="0"/>
              </a:rPr>
              <a:t>))</a:t>
            </a:r>
          </a:p>
          <a:p>
            <a:pPr algn="l">
              <a:lnSpc>
                <a:spcPts val="1350"/>
              </a:lnSpc>
            </a:pPr>
            <a:br>
              <a:rPr lang="de-DE" sz="1200" b="0">
                <a:solidFill>
                  <a:srgbClr val="CCCCCC"/>
                </a:solidFill>
                <a:effectLst/>
                <a:latin typeface="Arial" panose="020B0604020202020204" pitchFamily="34" charset="0"/>
                <a:cs typeface="Arial" panose="020B0604020202020204" pitchFamily="34" charset="0"/>
              </a:rPr>
            </a:br>
            <a:r>
              <a:rPr lang="de-DE" sz="1200" b="0" err="1">
                <a:solidFill>
                  <a:srgbClr val="C586C0"/>
                </a:solidFill>
                <a:effectLst/>
                <a:latin typeface="Arial" panose="020B0604020202020204" pitchFamily="34" charset="0"/>
                <a:cs typeface="Arial" panose="020B0604020202020204" pitchFamily="34" charset="0"/>
              </a:rPr>
              <a:t>return</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mu</a:t>
            </a:r>
            <a:endParaRPr lang="de-DE" sz="1200" b="0">
              <a:solidFill>
                <a:srgbClr val="9CDCFE"/>
              </a:solidFill>
              <a:effectLst/>
              <a:latin typeface="Arial" panose="020B0604020202020204" pitchFamily="34" charset="0"/>
              <a:cs typeface="Arial" panose="020B0604020202020204" pitchFamily="34" charset="0"/>
            </a:endParaRPr>
          </a:p>
          <a:p>
            <a:pPr algn="l">
              <a:lnSpc>
                <a:spcPts val="1350"/>
              </a:lnSpc>
            </a:pPr>
            <a:endParaRPr lang="de-DE" sz="1200" b="0">
              <a:solidFill>
                <a:srgbClr val="CCCCCC"/>
              </a:solidFill>
              <a:effectLst/>
              <a:latin typeface="Arial" panose="020B0604020202020204" pitchFamily="34" charset="0"/>
              <a:cs typeface="Arial" panose="020B0604020202020204" pitchFamily="34" charset="0"/>
            </a:endParaRPr>
          </a:p>
          <a:p>
            <a:pPr algn="l"/>
            <a:endParaRPr lang="de-DE" sz="1200">
              <a:latin typeface="Arial" panose="020B0604020202020204" pitchFamily="34" charset="0"/>
              <a:cs typeface="Arial" panose="020B0604020202020204" pitchFamily="34" charset="0"/>
            </a:endParaRPr>
          </a:p>
        </p:txBody>
      </p:sp>
      <p:sp>
        <p:nvSpPr>
          <p:cNvPr id="18" name="Textfeld 17">
            <a:extLst>
              <a:ext uri="{FF2B5EF4-FFF2-40B4-BE49-F238E27FC236}">
                <a16:creationId xmlns:a16="http://schemas.microsoft.com/office/drawing/2014/main" id="{71DAAEB3-ED54-EC36-A8A5-6C452BE901D5}"/>
              </a:ext>
            </a:extLst>
          </p:cNvPr>
          <p:cNvSpPr txBox="1"/>
          <p:nvPr/>
        </p:nvSpPr>
        <p:spPr>
          <a:xfrm>
            <a:off x="6331536" y="1600771"/>
            <a:ext cx="4806049" cy="4580741"/>
          </a:xfrm>
          <a:prstGeom prst="rect">
            <a:avLst/>
          </a:prstGeom>
          <a:solidFill>
            <a:schemeClr val="tx2"/>
          </a:solidFill>
        </p:spPr>
        <p:txBody>
          <a:bodyPr wrap="square">
            <a:spAutoFit/>
          </a:bodyPr>
          <a:lstStyle/>
          <a:p>
            <a:pPr>
              <a:lnSpc>
                <a:spcPts val="1350"/>
              </a:lnSpc>
            </a:pPr>
            <a:r>
              <a:rPr lang="de-DE" sz="1200" b="0">
                <a:solidFill>
                  <a:srgbClr val="6A9955"/>
                </a:solidFill>
                <a:effectLst/>
                <a:latin typeface="Arial" panose="020B0604020202020204" pitchFamily="34" charset="0"/>
                <a:cs typeface="Arial" panose="020B0604020202020204" pitchFamily="34" charset="0"/>
              </a:rPr>
              <a:t># log </a:t>
            </a:r>
            <a:r>
              <a:rPr lang="de-DE" sz="1200" b="0" err="1">
                <a:solidFill>
                  <a:srgbClr val="6A9955"/>
                </a:solidFill>
                <a:effectLst/>
                <a:latin typeface="Arial" panose="020B0604020202020204" pitchFamily="34" charset="0"/>
                <a:cs typeface="Arial" panose="020B0604020202020204" pitchFamily="34" charset="0"/>
              </a:rPr>
              <a:t>of</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likelihood</a:t>
            </a:r>
            <a:r>
              <a:rPr lang="de-DE" sz="1200" b="0">
                <a:solidFill>
                  <a:srgbClr val="6A9955"/>
                </a:solidFill>
                <a:effectLst/>
                <a:latin typeface="Arial" panose="020B0604020202020204" pitchFamily="34" charset="0"/>
                <a:cs typeface="Arial" panose="020B0604020202020204" pitchFamily="34" charset="0"/>
              </a:rPr>
              <a:t>: </a:t>
            </a:r>
            <a:r>
              <a:rPr lang="de-DE" sz="1200" b="0" err="1">
                <a:solidFill>
                  <a:srgbClr val="6A9955"/>
                </a:solidFill>
                <a:effectLst/>
                <a:latin typeface="Arial" panose="020B0604020202020204" pitchFamily="34" charset="0"/>
                <a:cs typeface="Arial" panose="020B0604020202020204" pitchFamily="34" charset="0"/>
              </a:rPr>
              <a:t>FS_i,t</a:t>
            </a:r>
            <a:r>
              <a:rPr lang="de-DE" sz="1200" b="0">
                <a:solidFill>
                  <a:srgbClr val="6A9955"/>
                </a:solidFill>
                <a:effectLst/>
                <a:latin typeface="Arial" panose="020B0604020202020204" pitchFamily="34" charset="0"/>
                <a:cs typeface="Arial" panose="020B0604020202020204" pitchFamily="34" charset="0"/>
              </a:rPr>
              <a:t>|µ_</a:t>
            </a:r>
            <a:r>
              <a:rPr lang="de-DE" sz="1200" b="0" err="1">
                <a:solidFill>
                  <a:srgbClr val="6A9955"/>
                </a:solidFill>
                <a:effectLst/>
                <a:latin typeface="Arial" panose="020B0604020202020204" pitchFamily="34" charset="0"/>
                <a:cs typeface="Arial" panose="020B0604020202020204" pitchFamily="34" charset="0"/>
              </a:rPr>
              <a:t>i,t</a:t>
            </a:r>
            <a:r>
              <a:rPr lang="de-DE" sz="1200" b="0">
                <a:solidFill>
                  <a:srgbClr val="6A9955"/>
                </a:solidFill>
                <a:effectLst/>
                <a:latin typeface="Arial" panose="020B0604020202020204" pitchFamily="34" charset="0"/>
                <a:cs typeface="Arial" panose="020B0604020202020204" pitchFamily="34" charset="0"/>
              </a:rPr>
              <a:t> ~ Poisson(µ_</a:t>
            </a:r>
            <a:r>
              <a:rPr lang="de-DE" sz="1200" b="0" err="1">
                <a:solidFill>
                  <a:srgbClr val="6A9955"/>
                </a:solidFill>
                <a:effectLst/>
                <a:latin typeface="Arial" panose="020B0604020202020204" pitchFamily="34" charset="0"/>
                <a:cs typeface="Arial" panose="020B0604020202020204" pitchFamily="34" charset="0"/>
              </a:rPr>
              <a:t>i,t</a:t>
            </a:r>
            <a:r>
              <a:rPr lang="de-DE" sz="1200" b="0">
                <a:solidFill>
                  <a:srgbClr val="6A9955"/>
                </a:solidFill>
                <a:effectLst/>
                <a:latin typeface="Arial" panose="020B0604020202020204" pitchFamily="34" charset="0"/>
                <a:cs typeface="Arial" panose="020B0604020202020204" pitchFamily="34" charset="0"/>
              </a:rPr>
              <a:t>)</a:t>
            </a:r>
            <a:endParaRPr lang="de-DE" sz="1200" b="0">
              <a:solidFill>
                <a:srgbClr val="CCCCCC"/>
              </a:solidFill>
              <a:effectLst/>
              <a:latin typeface="Arial" panose="020B0604020202020204" pitchFamily="34" charset="0"/>
              <a:cs typeface="Arial" panose="020B0604020202020204" pitchFamily="34" charset="0"/>
            </a:endParaRPr>
          </a:p>
          <a:p>
            <a:pPr>
              <a:lnSpc>
                <a:spcPts val="1350"/>
              </a:lnSpc>
            </a:pPr>
            <a:r>
              <a:rPr lang="de-DE" sz="1200" b="0">
                <a:solidFill>
                  <a:srgbClr val="DCDCAA"/>
                </a:solidFill>
                <a:effectLst/>
                <a:latin typeface="Arial" panose="020B0604020202020204" pitchFamily="34" charset="0"/>
                <a:cs typeface="Arial" panose="020B0604020202020204" pitchFamily="34" charset="0"/>
              </a:rPr>
              <a:t>@</a:t>
            </a:r>
            <a:r>
              <a:rPr lang="de-DE" sz="1200" b="0" err="1">
                <a:solidFill>
                  <a:srgbClr val="4EC9B0"/>
                </a:solidFill>
                <a:effectLst/>
                <a:latin typeface="Arial" panose="020B0604020202020204" pitchFamily="34" charset="0"/>
                <a:cs typeface="Arial" panose="020B0604020202020204" pitchFamily="34" charset="0"/>
              </a:rPr>
              <a:t>jax</a:t>
            </a:r>
            <a:r>
              <a:rPr lang="de-DE" sz="1200" b="0" err="1">
                <a:solidFill>
                  <a:srgbClr val="DCDCAA"/>
                </a:solidFill>
                <a:effectLst/>
                <a:latin typeface="Arial" panose="020B0604020202020204" pitchFamily="34" charset="0"/>
                <a:cs typeface="Arial" panose="020B0604020202020204" pitchFamily="34" charset="0"/>
              </a:rPr>
              <a:t>.jit</a:t>
            </a:r>
            <a:endParaRPr lang="de-DE" sz="1200" b="0">
              <a:solidFill>
                <a:srgbClr val="CCCCCC"/>
              </a:solidFill>
              <a:effectLst/>
              <a:latin typeface="Arial" panose="020B0604020202020204" pitchFamily="34" charset="0"/>
              <a:cs typeface="Arial" panose="020B0604020202020204" pitchFamily="34" charset="0"/>
            </a:endParaRPr>
          </a:p>
          <a:p>
            <a:pPr>
              <a:lnSpc>
                <a:spcPts val="1350"/>
              </a:lnSpc>
            </a:pPr>
            <a:r>
              <a:rPr lang="de-DE" sz="1200" b="0" err="1">
                <a:solidFill>
                  <a:srgbClr val="569CD6"/>
                </a:solidFill>
                <a:effectLst/>
                <a:latin typeface="Arial" panose="020B0604020202020204" pitchFamily="34" charset="0"/>
                <a:cs typeface="Arial" panose="020B0604020202020204" pitchFamily="34" charset="0"/>
              </a:rPr>
              <a:t>def</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DCDCAA"/>
                </a:solidFill>
                <a:effectLst/>
                <a:latin typeface="Arial" panose="020B0604020202020204" pitchFamily="34" charset="0"/>
                <a:cs typeface="Arial" panose="020B0604020202020204" pitchFamily="34" charset="0"/>
              </a:rPr>
              <a:t>log_likelihood_small</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9CDCFE"/>
                </a:solidFill>
                <a:effectLst/>
                <a:latin typeface="Arial" panose="020B0604020202020204" pitchFamily="34" charset="0"/>
                <a:cs typeface="Arial" panose="020B0604020202020204" pitchFamily="34" charset="0"/>
              </a:rPr>
              <a:t>FS</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9CDCFE"/>
                </a:solidFill>
                <a:effectLst/>
                <a:latin typeface="Arial" panose="020B0604020202020204" pitchFamily="34" charset="0"/>
                <a:cs typeface="Arial" panose="020B0604020202020204" pitchFamily="34" charset="0"/>
              </a:rPr>
              <a:t>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alpha</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br>
              <a:rPr lang="de-DE" sz="1200" b="0">
                <a:solidFill>
                  <a:srgbClr val="CCCCCC"/>
                </a:solidFill>
                <a:effectLst/>
                <a:latin typeface="Arial" panose="020B0604020202020204" pitchFamily="34" charset="0"/>
                <a:cs typeface="Arial" panose="020B0604020202020204" pitchFamily="34" charset="0"/>
              </a:rPr>
            </a:br>
            <a:r>
              <a:rPr lang="de-DE" sz="1200" b="0" err="1">
                <a:solidFill>
                  <a:srgbClr val="9CDCFE"/>
                </a:solidFill>
                <a:effectLst/>
                <a:latin typeface="Arial" panose="020B0604020202020204" pitchFamily="34" charset="0"/>
                <a:cs typeface="Arial" panose="020B0604020202020204" pitchFamily="34" charset="0"/>
              </a:rPr>
              <a:t>mu</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DCDCAA"/>
                </a:solidFill>
                <a:effectLst/>
                <a:latin typeface="Arial" panose="020B0604020202020204" pitchFamily="34" charset="0"/>
                <a:cs typeface="Arial" panose="020B0604020202020204" pitchFamily="34" charset="0"/>
              </a:rPr>
              <a:t>model_biome_small</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9CDCFE"/>
                </a:solidFill>
                <a:effectLst/>
                <a:latin typeface="Arial" panose="020B0604020202020204" pitchFamily="34" charset="0"/>
                <a:cs typeface="Arial" panose="020B0604020202020204" pitchFamily="34" charset="0"/>
              </a:rPr>
              <a:t>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alpha</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r>
              <a:rPr lang="de-DE" sz="1200" b="0" err="1">
                <a:solidFill>
                  <a:srgbClr val="9CDCFE"/>
                </a:solidFill>
                <a:effectLst/>
                <a:latin typeface="Arial" panose="020B0604020202020204" pitchFamily="34" charset="0"/>
                <a:cs typeface="Arial" panose="020B0604020202020204" pitchFamily="34" charset="0"/>
              </a:rPr>
              <a:t>log_poissons</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9CDCFE"/>
                </a:solidFill>
                <a:effectLst/>
                <a:latin typeface="Arial" panose="020B0604020202020204" pitchFamily="34" charset="0"/>
                <a:cs typeface="Arial" panose="020B0604020202020204" pitchFamily="34" charset="0"/>
              </a:rPr>
              <a:t>FS</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CDCAA"/>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4EC9B0"/>
                </a:solidFill>
                <a:effectLst/>
                <a:latin typeface="Arial" panose="020B0604020202020204" pitchFamily="34" charset="0"/>
                <a:cs typeface="Arial" panose="020B0604020202020204" pitchFamily="34" charset="0"/>
              </a:rPr>
              <a:t>jnp</a:t>
            </a:r>
            <a:r>
              <a:rPr lang="de-DE" sz="1200" b="0" err="1">
                <a:solidFill>
                  <a:srgbClr val="CCCCCC"/>
                </a:solidFill>
                <a:effectLst/>
                <a:latin typeface="Arial" panose="020B0604020202020204" pitchFamily="34" charset="0"/>
                <a:cs typeface="Arial" panose="020B0604020202020204" pitchFamily="34" charset="0"/>
              </a:rPr>
              <a:t>.</a:t>
            </a:r>
            <a:r>
              <a:rPr lang="de-DE" sz="1200" b="0" err="1">
                <a:solidFill>
                  <a:srgbClr val="DCDCAA"/>
                </a:solidFill>
                <a:effectLst/>
                <a:latin typeface="Arial" panose="020B0604020202020204" pitchFamily="34" charset="0"/>
                <a:cs typeface="Arial" panose="020B0604020202020204" pitchFamily="34" charset="0"/>
              </a:rPr>
              <a:t>log</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mu</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mu</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CDCAA"/>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DCDCAA"/>
                </a:solidFill>
                <a:effectLst/>
                <a:latin typeface="Arial" panose="020B0604020202020204" pitchFamily="34" charset="0"/>
                <a:cs typeface="Arial" panose="020B0604020202020204" pitchFamily="34" charset="0"/>
              </a:rPr>
              <a:t>gammaln</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9CDCFE"/>
                </a:solidFill>
                <a:effectLst/>
                <a:latin typeface="Arial" panose="020B0604020202020204" pitchFamily="34" charset="0"/>
                <a:cs typeface="Arial" panose="020B0604020202020204" pitchFamily="34" charset="0"/>
              </a:rPr>
              <a:t>FS</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B5CEA8"/>
                </a:solidFill>
                <a:effectLst/>
                <a:latin typeface="Arial" panose="020B0604020202020204" pitchFamily="34" charset="0"/>
                <a:cs typeface="Arial" panose="020B0604020202020204" pitchFamily="34" charset="0"/>
              </a:rPr>
              <a:t>1</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br>
              <a:rPr lang="de-DE" sz="1200" b="0">
                <a:solidFill>
                  <a:srgbClr val="CCCCCC"/>
                </a:solidFill>
                <a:effectLst/>
                <a:latin typeface="Arial" panose="020B0604020202020204" pitchFamily="34" charset="0"/>
                <a:cs typeface="Arial" panose="020B0604020202020204" pitchFamily="34" charset="0"/>
              </a:rPr>
            </a:br>
            <a:r>
              <a:rPr lang="de-DE" sz="1200" b="0" err="1">
                <a:solidFill>
                  <a:srgbClr val="C586C0"/>
                </a:solidFill>
                <a:effectLst/>
                <a:latin typeface="Arial" panose="020B0604020202020204" pitchFamily="34" charset="0"/>
                <a:cs typeface="Arial" panose="020B0604020202020204" pitchFamily="34" charset="0"/>
              </a:rPr>
              <a:t>return</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4EC9B0"/>
                </a:solidFill>
                <a:effectLst/>
                <a:latin typeface="Arial" panose="020B0604020202020204" pitchFamily="34" charset="0"/>
                <a:cs typeface="Arial" panose="020B0604020202020204" pitchFamily="34" charset="0"/>
              </a:rPr>
              <a:t>jnp</a:t>
            </a:r>
            <a:r>
              <a:rPr lang="de-DE" sz="1200" b="0" err="1">
                <a:solidFill>
                  <a:srgbClr val="CCCCCC"/>
                </a:solidFill>
                <a:effectLst/>
                <a:latin typeface="Arial" panose="020B0604020202020204" pitchFamily="34" charset="0"/>
                <a:cs typeface="Arial" panose="020B0604020202020204" pitchFamily="34" charset="0"/>
              </a:rPr>
              <a:t>.</a:t>
            </a:r>
            <a:r>
              <a:rPr lang="de-DE" sz="1200" b="0" err="1">
                <a:solidFill>
                  <a:srgbClr val="DCDCAA"/>
                </a:solidFill>
                <a:effectLst/>
                <a:latin typeface="Arial" panose="020B0604020202020204" pitchFamily="34" charset="0"/>
                <a:cs typeface="Arial" panose="020B0604020202020204" pitchFamily="34" charset="0"/>
              </a:rPr>
              <a:t>sum</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log_poissons</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endParaRPr lang="de-DE" sz="1200" b="0">
              <a:solidFill>
                <a:srgbClr val="DCDCAA"/>
              </a:solidFill>
              <a:effectLst/>
              <a:latin typeface="Arial" panose="020B0604020202020204" pitchFamily="34" charset="0"/>
              <a:cs typeface="Arial" panose="020B0604020202020204" pitchFamily="34" charset="0"/>
            </a:endParaRPr>
          </a:p>
          <a:p>
            <a:pPr>
              <a:lnSpc>
                <a:spcPts val="1350"/>
              </a:lnSpc>
            </a:pPr>
            <a:r>
              <a:rPr lang="de-DE" sz="1200" b="0">
                <a:solidFill>
                  <a:srgbClr val="DCDCAA"/>
                </a:solidFill>
                <a:effectLst/>
                <a:latin typeface="Arial" panose="020B0604020202020204" pitchFamily="34" charset="0"/>
                <a:cs typeface="Arial" panose="020B0604020202020204" pitchFamily="34" charset="0"/>
              </a:rPr>
              <a:t>@</a:t>
            </a:r>
            <a:r>
              <a:rPr lang="de-DE" sz="1200" b="0" err="1">
                <a:solidFill>
                  <a:srgbClr val="4EC9B0"/>
                </a:solidFill>
                <a:effectLst/>
                <a:latin typeface="Arial" panose="020B0604020202020204" pitchFamily="34" charset="0"/>
                <a:cs typeface="Arial" panose="020B0604020202020204" pitchFamily="34" charset="0"/>
              </a:rPr>
              <a:t>jax</a:t>
            </a:r>
            <a:r>
              <a:rPr lang="de-DE" sz="1200" b="0" err="1">
                <a:solidFill>
                  <a:srgbClr val="DCDCAA"/>
                </a:solidFill>
                <a:effectLst/>
                <a:latin typeface="Arial" panose="020B0604020202020204" pitchFamily="34" charset="0"/>
                <a:cs typeface="Arial" panose="020B0604020202020204" pitchFamily="34" charset="0"/>
              </a:rPr>
              <a:t>.jit</a:t>
            </a:r>
            <a:r>
              <a:rPr lang="de-DE" sz="1200" b="0">
                <a:solidFill>
                  <a:srgbClr val="CCCCCC"/>
                </a:solidFill>
                <a:effectLst/>
                <a:latin typeface="Arial" panose="020B0604020202020204" pitchFamily="34" charset="0"/>
                <a:cs typeface="Arial" panose="020B0604020202020204" pitchFamily="34" charset="0"/>
              </a:rPr>
              <a:t> </a:t>
            </a:r>
          </a:p>
          <a:p>
            <a:pPr>
              <a:lnSpc>
                <a:spcPts val="1350"/>
              </a:lnSpc>
            </a:pPr>
            <a:r>
              <a:rPr lang="de-DE" sz="1200" b="0" err="1">
                <a:solidFill>
                  <a:srgbClr val="569CD6"/>
                </a:solidFill>
                <a:effectLst/>
                <a:latin typeface="Arial" panose="020B0604020202020204" pitchFamily="34" charset="0"/>
                <a:cs typeface="Arial" panose="020B0604020202020204" pitchFamily="34" charset="0"/>
              </a:rPr>
              <a:t>def</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DCDCAA"/>
                </a:solidFill>
                <a:effectLst/>
                <a:latin typeface="Arial" panose="020B0604020202020204" pitchFamily="34" charset="0"/>
                <a:cs typeface="Arial" panose="020B0604020202020204" pitchFamily="34" charset="0"/>
              </a:rPr>
              <a:t>log_prior_prob_small</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alpha</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r>
              <a:rPr lang="de-DE" sz="1200" b="0" err="1">
                <a:solidFill>
                  <a:srgbClr val="9CDCFE"/>
                </a:solidFill>
                <a:effectLst/>
                <a:latin typeface="Arial" panose="020B0604020202020204" pitchFamily="34" charset="0"/>
                <a:cs typeface="Arial" panose="020B0604020202020204" pitchFamily="34" charset="0"/>
              </a:rPr>
              <a:t>log_alpha_prior</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4EC9B0"/>
                </a:solidFill>
                <a:effectLst/>
                <a:latin typeface="Arial" panose="020B0604020202020204" pitchFamily="34" charset="0"/>
                <a:cs typeface="Arial" panose="020B0604020202020204" pitchFamily="34" charset="0"/>
              </a:rPr>
              <a:t>norm</a:t>
            </a:r>
            <a:r>
              <a:rPr lang="de-DE" sz="1200" b="0" err="1">
                <a:solidFill>
                  <a:srgbClr val="CCCCCC"/>
                </a:solidFill>
                <a:effectLst/>
                <a:latin typeface="Arial" panose="020B0604020202020204" pitchFamily="34" charset="0"/>
                <a:cs typeface="Arial" panose="020B0604020202020204" pitchFamily="34" charset="0"/>
              </a:rPr>
              <a:t>.</a:t>
            </a:r>
            <a:r>
              <a:rPr lang="de-DE" sz="1200" b="0" err="1">
                <a:solidFill>
                  <a:srgbClr val="DCDCAA"/>
                </a:solidFill>
                <a:effectLst/>
                <a:latin typeface="Arial" panose="020B0604020202020204" pitchFamily="34" charset="0"/>
                <a:cs typeface="Arial" panose="020B0604020202020204" pitchFamily="34" charset="0"/>
              </a:rPr>
              <a:t>logpdf</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alpha</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loc</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0</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scale</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1000</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r>
              <a:rPr lang="de-DE" sz="1200" b="0" err="1">
                <a:solidFill>
                  <a:srgbClr val="9CDCFE"/>
                </a:solidFill>
                <a:effectLst/>
                <a:latin typeface="Arial" panose="020B0604020202020204" pitchFamily="34" charset="0"/>
                <a:cs typeface="Arial" panose="020B0604020202020204" pitchFamily="34" charset="0"/>
              </a:rPr>
              <a:t>log_beta_prior</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4EC9B0"/>
                </a:solidFill>
                <a:effectLst/>
                <a:latin typeface="Arial" panose="020B0604020202020204" pitchFamily="34" charset="0"/>
                <a:cs typeface="Arial" panose="020B0604020202020204" pitchFamily="34" charset="0"/>
              </a:rPr>
              <a:t>multivariate_normal</a:t>
            </a:r>
            <a:r>
              <a:rPr lang="de-DE" sz="1200" b="0" err="1">
                <a:solidFill>
                  <a:srgbClr val="CCCCCC"/>
                </a:solidFill>
                <a:effectLst/>
                <a:latin typeface="Arial" panose="020B0604020202020204" pitchFamily="34" charset="0"/>
                <a:cs typeface="Arial" panose="020B0604020202020204" pitchFamily="34" charset="0"/>
              </a:rPr>
              <a:t>.</a:t>
            </a:r>
            <a:r>
              <a:rPr lang="de-DE" sz="1200" b="0" err="1">
                <a:solidFill>
                  <a:srgbClr val="DCDCAA"/>
                </a:solidFill>
                <a:effectLst/>
                <a:latin typeface="Arial" panose="020B0604020202020204" pitchFamily="34" charset="0"/>
                <a:cs typeface="Arial" panose="020B0604020202020204" pitchFamily="34" charset="0"/>
              </a:rPr>
              <a:t>logpdf</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mean</a:t>
            </a:r>
            <a:r>
              <a:rPr lang="de-DE" sz="1200" b="0">
                <a:solidFill>
                  <a:srgbClr val="D4D4D4"/>
                </a:solidFill>
                <a:effectLst/>
                <a:latin typeface="Arial" panose="020B0604020202020204" pitchFamily="34" charset="0"/>
                <a:cs typeface="Arial" panose="020B0604020202020204" pitchFamily="34" charset="0"/>
              </a:rPr>
              <a:t>=</a:t>
            </a:r>
            <a:r>
              <a:rPr lang="de-DE" sz="1200" b="0" err="1">
                <a:solidFill>
                  <a:srgbClr val="4EC9B0"/>
                </a:solidFill>
                <a:effectLst/>
                <a:latin typeface="Arial" panose="020B0604020202020204" pitchFamily="34" charset="0"/>
                <a:cs typeface="Arial" panose="020B0604020202020204" pitchFamily="34" charset="0"/>
              </a:rPr>
              <a:t>jnp</a:t>
            </a:r>
            <a:r>
              <a:rPr lang="de-DE" sz="1200" b="0" err="1">
                <a:solidFill>
                  <a:srgbClr val="CCCCCC"/>
                </a:solidFill>
                <a:effectLst/>
                <a:latin typeface="Arial" panose="020B0604020202020204" pitchFamily="34" charset="0"/>
                <a:cs typeface="Arial" panose="020B0604020202020204" pitchFamily="34" charset="0"/>
              </a:rPr>
              <a:t>.</a:t>
            </a:r>
            <a:r>
              <a:rPr lang="de-DE" sz="1200" b="0" err="1">
                <a:solidFill>
                  <a:srgbClr val="DCDCAA"/>
                </a:solidFill>
                <a:effectLst/>
                <a:latin typeface="Arial" panose="020B0604020202020204" pitchFamily="34" charset="0"/>
                <a:cs typeface="Arial" panose="020B0604020202020204" pitchFamily="34" charset="0"/>
              </a:rPr>
              <a:t>zeros</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6</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cov</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10</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5</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4EC9B0"/>
                </a:solidFill>
                <a:effectLst/>
                <a:latin typeface="Arial" panose="020B0604020202020204" pitchFamily="34" charset="0"/>
                <a:cs typeface="Arial" panose="020B0604020202020204" pitchFamily="34" charset="0"/>
              </a:rPr>
              <a:t>jnp</a:t>
            </a:r>
            <a:r>
              <a:rPr lang="de-DE" sz="1200" b="0" err="1">
                <a:solidFill>
                  <a:srgbClr val="CCCCCC"/>
                </a:solidFill>
                <a:effectLst/>
                <a:latin typeface="Arial" panose="020B0604020202020204" pitchFamily="34" charset="0"/>
                <a:cs typeface="Arial" panose="020B0604020202020204" pitchFamily="34" charset="0"/>
              </a:rPr>
              <a:t>.</a:t>
            </a:r>
            <a:r>
              <a:rPr lang="de-DE" sz="1200" b="0" err="1">
                <a:solidFill>
                  <a:srgbClr val="DCDCAA"/>
                </a:solidFill>
                <a:effectLst/>
                <a:latin typeface="Arial" panose="020B0604020202020204" pitchFamily="34" charset="0"/>
                <a:cs typeface="Arial" panose="020B0604020202020204" pitchFamily="34" charset="0"/>
              </a:rPr>
              <a:t>eye</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B5CEA8"/>
                </a:solidFill>
                <a:effectLst/>
                <a:latin typeface="Arial" panose="020B0604020202020204" pitchFamily="34" charset="0"/>
                <a:cs typeface="Arial" panose="020B0604020202020204" pitchFamily="34" charset="0"/>
              </a:rPr>
              <a:t>6</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r>
              <a:rPr lang="de-DE" sz="1200" b="0" err="1">
                <a:solidFill>
                  <a:srgbClr val="C586C0"/>
                </a:solidFill>
                <a:effectLst/>
                <a:latin typeface="Arial" panose="020B0604020202020204" pitchFamily="34" charset="0"/>
                <a:cs typeface="Arial" panose="020B0604020202020204" pitchFamily="34" charset="0"/>
              </a:rPr>
              <a:t>return</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log_beta_prior</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CDCAA"/>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log_alpha_prior</a:t>
            </a:r>
            <a:endParaRPr lang="de-DE" sz="1200" b="0">
              <a:solidFill>
                <a:srgbClr val="CCCCCC"/>
              </a:solidFill>
              <a:effectLst/>
              <a:latin typeface="Arial" panose="020B0604020202020204" pitchFamily="34" charset="0"/>
              <a:cs typeface="Arial" panose="020B0604020202020204" pitchFamily="34" charset="0"/>
            </a:endParaRPr>
          </a:p>
          <a:p>
            <a:pPr>
              <a:lnSpc>
                <a:spcPts val="1350"/>
              </a:lnSpc>
            </a:pPr>
            <a:endParaRPr lang="de-DE" sz="1200" b="0">
              <a:solidFill>
                <a:srgbClr val="CCCCCC"/>
              </a:solidFill>
              <a:effectLst/>
              <a:latin typeface="Arial" panose="020B0604020202020204" pitchFamily="34" charset="0"/>
              <a:cs typeface="Arial" panose="020B0604020202020204" pitchFamily="34" charset="0"/>
            </a:endParaRPr>
          </a:p>
          <a:p>
            <a:pPr>
              <a:lnSpc>
                <a:spcPts val="1350"/>
              </a:lnSpc>
            </a:pPr>
            <a:br>
              <a:rPr lang="de-DE" sz="1200" b="0">
                <a:solidFill>
                  <a:srgbClr val="CCCCCC"/>
                </a:solidFill>
                <a:effectLst/>
                <a:latin typeface="Arial" panose="020B0604020202020204" pitchFamily="34" charset="0"/>
                <a:cs typeface="Arial" panose="020B0604020202020204" pitchFamily="34" charset="0"/>
              </a:rPr>
            </a:br>
            <a:r>
              <a:rPr lang="de-DE" sz="1200" b="0">
                <a:solidFill>
                  <a:srgbClr val="DCDCAA"/>
                </a:solidFill>
                <a:effectLst/>
                <a:latin typeface="Arial" panose="020B0604020202020204" pitchFamily="34" charset="0"/>
                <a:cs typeface="Arial" panose="020B0604020202020204" pitchFamily="34" charset="0"/>
              </a:rPr>
              <a:t>@</a:t>
            </a:r>
            <a:r>
              <a:rPr lang="de-DE" sz="1200" b="0" err="1">
                <a:solidFill>
                  <a:srgbClr val="4EC9B0"/>
                </a:solidFill>
                <a:effectLst/>
                <a:latin typeface="Arial" panose="020B0604020202020204" pitchFamily="34" charset="0"/>
                <a:cs typeface="Arial" panose="020B0604020202020204" pitchFamily="34" charset="0"/>
              </a:rPr>
              <a:t>jax</a:t>
            </a:r>
            <a:r>
              <a:rPr lang="de-DE" sz="1200" b="0" err="1">
                <a:solidFill>
                  <a:srgbClr val="DCDCAA"/>
                </a:solidFill>
                <a:effectLst/>
                <a:latin typeface="Arial" panose="020B0604020202020204" pitchFamily="34" charset="0"/>
                <a:cs typeface="Arial" panose="020B0604020202020204" pitchFamily="34" charset="0"/>
              </a:rPr>
              <a:t>.jit</a:t>
            </a:r>
            <a:endParaRPr lang="de-DE" sz="1200" b="0">
              <a:solidFill>
                <a:srgbClr val="CCCCCC"/>
              </a:solidFill>
              <a:effectLst/>
              <a:latin typeface="Arial" panose="020B0604020202020204" pitchFamily="34" charset="0"/>
              <a:cs typeface="Arial" panose="020B0604020202020204" pitchFamily="34" charset="0"/>
            </a:endParaRPr>
          </a:p>
          <a:p>
            <a:pPr>
              <a:lnSpc>
                <a:spcPts val="1350"/>
              </a:lnSpc>
            </a:pPr>
            <a:r>
              <a:rPr lang="de-DE" sz="1200" b="0" err="1">
                <a:solidFill>
                  <a:srgbClr val="569CD6"/>
                </a:solidFill>
                <a:effectLst/>
                <a:latin typeface="Arial" panose="020B0604020202020204" pitchFamily="34" charset="0"/>
                <a:cs typeface="Arial" panose="020B0604020202020204" pitchFamily="34" charset="0"/>
              </a:rPr>
              <a:t>def</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DCDCAA"/>
                </a:solidFill>
                <a:effectLst/>
                <a:latin typeface="Arial" panose="020B0604020202020204" pitchFamily="34" charset="0"/>
                <a:cs typeface="Arial" panose="020B0604020202020204" pitchFamily="34" charset="0"/>
              </a:rPr>
              <a:t>log_posterior_small</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9CDCFE"/>
                </a:solidFill>
                <a:effectLst/>
                <a:latin typeface="Arial" panose="020B0604020202020204" pitchFamily="34" charset="0"/>
                <a:cs typeface="Arial" panose="020B0604020202020204" pitchFamily="34" charset="0"/>
              </a:rPr>
              <a:t>FS</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9CDCFE"/>
                </a:solidFill>
                <a:effectLst/>
                <a:latin typeface="Arial" panose="020B0604020202020204" pitchFamily="34" charset="0"/>
                <a:cs typeface="Arial" panose="020B0604020202020204" pitchFamily="34" charset="0"/>
              </a:rPr>
              <a:t>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alpha</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br>
              <a:rPr lang="de-DE" sz="1200" b="0">
                <a:solidFill>
                  <a:srgbClr val="CCCCCC"/>
                </a:solidFill>
                <a:effectLst/>
                <a:latin typeface="Arial" panose="020B0604020202020204" pitchFamily="34" charset="0"/>
                <a:cs typeface="Arial" panose="020B0604020202020204" pitchFamily="34" charset="0"/>
              </a:rPr>
            </a:br>
            <a:r>
              <a:rPr lang="de-DE" sz="1200" b="0" err="1">
                <a:solidFill>
                  <a:srgbClr val="9CDCFE"/>
                </a:solidFill>
                <a:effectLst/>
                <a:latin typeface="Arial" panose="020B0604020202020204" pitchFamily="34" charset="0"/>
                <a:cs typeface="Arial" panose="020B0604020202020204" pitchFamily="34" charset="0"/>
              </a:rPr>
              <a:t>log_like</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DCDCAA"/>
                </a:solidFill>
                <a:effectLst/>
                <a:latin typeface="Arial" panose="020B0604020202020204" pitchFamily="34" charset="0"/>
                <a:cs typeface="Arial" panose="020B0604020202020204" pitchFamily="34" charset="0"/>
              </a:rPr>
              <a:t>log_likelihood_small</a:t>
            </a:r>
            <a:r>
              <a:rPr lang="de-DE" sz="1200" b="0">
                <a:solidFill>
                  <a:srgbClr val="CCCCCC"/>
                </a:solidFill>
                <a:effectLst/>
                <a:latin typeface="Arial" panose="020B0604020202020204" pitchFamily="34" charset="0"/>
                <a:cs typeface="Arial" panose="020B0604020202020204" pitchFamily="34" charset="0"/>
              </a:rPr>
              <a:t>(</a:t>
            </a:r>
            <a:r>
              <a:rPr lang="de-DE" sz="1200" b="0">
                <a:solidFill>
                  <a:srgbClr val="9CDCFE"/>
                </a:solidFill>
                <a:effectLst/>
                <a:latin typeface="Arial" panose="020B0604020202020204" pitchFamily="34" charset="0"/>
                <a:cs typeface="Arial" panose="020B0604020202020204" pitchFamily="34" charset="0"/>
              </a:rPr>
              <a:t>FS</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data</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9CDCFE"/>
                </a:solidFill>
                <a:effectLst/>
                <a:latin typeface="Arial" panose="020B0604020202020204" pitchFamily="34" charset="0"/>
                <a:cs typeface="Arial" panose="020B0604020202020204" pitchFamily="34" charset="0"/>
              </a:rPr>
              <a:t>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alpha</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br>
              <a:rPr lang="de-DE" sz="1200" b="0">
                <a:solidFill>
                  <a:srgbClr val="CCCCCC"/>
                </a:solidFill>
                <a:effectLst/>
                <a:latin typeface="Arial" panose="020B0604020202020204" pitchFamily="34" charset="0"/>
                <a:cs typeface="Arial" panose="020B0604020202020204" pitchFamily="34" charset="0"/>
              </a:rPr>
            </a:br>
            <a:r>
              <a:rPr lang="de-DE" sz="1200" b="0" err="1">
                <a:solidFill>
                  <a:srgbClr val="9CDCFE"/>
                </a:solidFill>
                <a:effectLst/>
                <a:latin typeface="Arial" panose="020B0604020202020204" pitchFamily="34" charset="0"/>
                <a:cs typeface="Arial" panose="020B0604020202020204" pitchFamily="34" charset="0"/>
              </a:rPr>
              <a:t>log_pri</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DCDCAA"/>
                </a:solidFill>
                <a:effectLst/>
                <a:latin typeface="Arial" panose="020B0604020202020204" pitchFamily="34" charset="0"/>
                <a:cs typeface="Arial" panose="020B0604020202020204" pitchFamily="34" charset="0"/>
              </a:rPr>
              <a:t>log_prior_prob_small</a:t>
            </a:r>
            <a:r>
              <a:rPr lang="de-DE" sz="1200" b="0">
                <a:solidFill>
                  <a:srgbClr val="CCCCCC"/>
                </a:solidFill>
                <a:effectLst/>
                <a:latin typeface="Arial" panose="020B0604020202020204" pitchFamily="34" charset="0"/>
                <a:cs typeface="Arial" panose="020B0604020202020204" pitchFamily="34" charset="0"/>
              </a:rPr>
              <a:t>(</a:t>
            </a:r>
            <a:r>
              <a:rPr lang="de-DE" sz="1200" b="0" err="1">
                <a:solidFill>
                  <a:srgbClr val="9CDCFE"/>
                </a:solidFill>
                <a:effectLst/>
                <a:latin typeface="Arial" panose="020B0604020202020204" pitchFamily="34" charset="0"/>
                <a:cs typeface="Arial" panose="020B0604020202020204" pitchFamily="34" charset="0"/>
              </a:rPr>
              <a:t>beta</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alpha</a:t>
            </a:r>
            <a:r>
              <a:rPr lang="de-DE" sz="1200" b="0">
                <a:solidFill>
                  <a:srgbClr val="CCCCCC"/>
                </a:solidFill>
                <a:effectLst/>
                <a:latin typeface="Arial" panose="020B0604020202020204" pitchFamily="34" charset="0"/>
                <a:cs typeface="Arial" panose="020B0604020202020204" pitchFamily="34" charset="0"/>
              </a:rPr>
              <a:t>)</a:t>
            </a:r>
          </a:p>
          <a:p>
            <a:pPr>
              <a:lnSpc>
                <a:spcPts val="1350"/>
              </a:lnSpc>
            </a:pPr>
            <a:r>
              <a:rPr lang="de-DE" sz="1200" b="0" err="1">
                <a:solidFill>
                  <a:srgbClr val="C586C0"/>
                </a:solidFill>
                <a:effectLst/>
                <a:latin typeface="Arial" panose="020B0604020202020204" pitchFamily="34" charset="0"/>
                <a:cs typeface="Arial" panose="020B0604020202020204" pitchFamily="34" charset="0"/>
              </a:rPr>
              <a:t>return</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log_like</a:t>
            </a:r>
            <a:r>
              <a:rPr lang="de-DE" sz="1200" b="0">
                <a:solidFill>
                  <a:srgbClr val="CCCCCC"/>
                </a:solidFill>
                <a:effectLst/>
                <a:latin typeface="Arial" panose="020B0604020202020204" pitchFamily="34" charset="0"/>
                <a:cs typeface="Arial" panose="020B0604020202020204" pitchFamily="34" charset="0"/>
              </a:rPr>
              <a:t> </a:t>
            </a:r>
            <a:r>
              <a:rPr lang="de-DE" sz="1200" b="0">
                <a:solidFill>
                  <a:srgbClr val="D4D4D4"/>
                </a:solidFill>
                <a:effectLst/>
                <a:latin typeface="Arial" panose="020B0604020202020204" pitchFamily="34" charset="0"/>
                <a:cs typeface="Arial" panose="020B0604020202020204" pitchFamily="34" charset="0"/>
              </a:rPr>
              <a:t>+</a:t>
            </a:r>
            <a:r>
              <a:rPr lang="de-DE" sz="1200" b="0">
                <a:solidFill>
                  <a:srgbClr val="CCCCCC"/>
                </a:solidFill>
                <a:effectLst/>
                <a:latin typeface="Arial" panose="020B0604020202020204" pitchFamily="34" charset="0"/>
                <a:cs typeface="Arial" panose="020B0604020202020204" pitchFamily="34" charset="0"/>
              </a:rPr>
              <a:t> </a:t>
            </a:r>
            <a:r>
              <a:rPr lang="de-DE" sz="1200" b="0" err="1">
                <a:solidFill>
                  <a:srgbClr val="9CDCFE"/>
                </a:solidFill>
                <a:effectLst/>
                <a:latin typeface="Arial" panose="020B0604020202020204" pitchFamily="34" charset="0"/>
                <a:cs typeface="Arial" panose="020B0604020202020204" pitchFamily="34" charset="0"/>
              </a:rPr>
              <a:t>log_pri</a:t>
            </a:r>
            <a:endParaRPr lang="de-DE" sz="1200" b="0">
              <a:solidFill>
                <a:srgbClr val="9CDCFE"/>
              </a:solidFill>
              <a:effectLst/>
              <a:latin typeface="Arial" panose="020B0604020202020204" pitchFamily="34" charset="0"/>
              <a:cs typeface="Arial" panose="020B0604020202020204" pitchFamily="34" charset="0"/>
            </a:endParaRPr>
          </a:p>
          <a:p>
            <a:pPr>
              <a:lnSpc>
                <a:spcPts val="1350"/>
              </a:lnSpc>
            </a:pPr>
            <a:endParaRPr lang="de-DE" sz="1200" b="0">
              <a:solidFill>
                <a:srgbClr val="CCCCCC"/>
              </a:solidFill>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0" name="Textfeld 19">
                <a:extLst>
                  <a:ext uri="{FF2B5EF4-FFF2-40B4-BE49-F238E27FC236}">
                    <a16:creationId xmlns:a16="http://schemas.microsoft.com/office/drawing/2014/main" id="{33A9007E-9631-CAE0-255A-54BB2E26FF93}"/>
                  </a:ext>
                </a:extLst>
              </p:cNvPr>
              <p:cNvSpPr txBox="1"/>
              <p:nvPr/>
            </p:nvSpPr>
            <p:spPr>
              <a:xfrm>
                <a:off x="731837" y="803099"/>
                <a:ext cx="10728325" cy="646331"/>
              </a:xfrm>
              <a:prstGeom prst="rect">
                <a:avLst/>
              </a:prstGeom>
              <a:noFill/>
            </p:spPr>
            <p:txBody>
              <a:bodyPr wrap="square" rtlCol="0">
                <a:spAutoFit/>
              </a:bodyPr>
              <a:lstStyle/>
              <a:p>
                <a:r>
                  <a:rPr lang="de-DE" b="1">
                    <a:solidFill>
                      <a:srgbClr val="0E0E0E"/>
                    </a:solidFill>
                    <a:latin typeface="Arial" panose="020B0604020202020204" pitchFamily="34" charset="0"/>
                    <a:cs typeface="Arial" panose="020B0604020202020204" pitchFamily="34" charset="0"/>
                  </a:rPr>
                  <a:t>Goal</a:t>
                </a:r>
                <a:r>
                  <a:rPr lang="de-DE">
                    <a:solidFill>
                      <a:srgbClr val="0E0E0E"/>
                    </a:solidFill>
                    <a:latin typeface="Arial" panose="020B0604020202020204" pitchFamily="34" charset="0"/>
                    <a:cs typeface="Arial" panose="020B0604020202020204" pitchFamily="34" charset="0"/>
                  </a:rPr>
                  <a:t>: Model </a:t>
                </a:r>
                <a:r>
                  <a:rPr lang="de-DE" err="1">
                    <a:solidFill>
                      <a:srgbClr val="0E0E0E"/>
                    </a:solidFill>
                    <a:latin typeface="Arial" panose="020B0604020202020204" pitchFamily="34" charset="0"/>
                    <a:cs typeface="Arial" panose="020B0604020202020204" pitchFamily="34" charset="0"/>
                  </a:rPr>
                  <a:t>t</a:t>
                </a:r>
                <a:r>
                  <a:rPr lang="de-DE" err="1">
                    <a:solidFill>
                      <a:srgbClr val="0E0E0E"/>
                    </a:solidFill>
                    <a:effectLst/>
                    <a:latin typeface="Arial" panose="020B0604020202020204" pitchFamily="34" charset="0"/>
                    <a:cs typeface="Arial" panose="020B0604020202020204" pitchFamily="34" charset="0"/>
                  </a:rPr>
                  <a:t>he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parameters</a:t>
                </a:r>
                <a:r>
                  <a:rPr lang="de-DE">
                    <a:solidFill>
                      <a:srgbClr val="0E0E0E"/>
                    </a:solidFill>
                    <a:effectLst/>
                    <a:latin typeface="Arial" panose="020B0604020202020204" pitchFamily="34" charset="0"/>
                    <a:cs typeface="Arial" panose="020B0604020202020204" pitchFamily="34" charset="0"/>
                  </a:rPr>
                  <a:t> </a:t>
                </a:r>
                <a14:m>
                  <m:oMath xmlns:m="http://schemas.openxmlformats.org/officeDocument/2006/math">
                    <m:r>
                      <a:rPr lang="en-US" b="0" i="1" smtClean="0">
                        <a:solidFill>
                          <a:srgbClr val="0E0E0E"/>
                        </a:solidFill>
                        <a:effectLst/>
                        <a:latin typeface="Cambria Math" panose="02040503050406030204" pitchFamily="18" charset="0"/>
                        <a:cs typeface="Arial" panose="020B0604020202020204" pitchFamily="34" charset="0"/>
                      </a:rPr>
                      <m:t>𝛽</m:t>
                    </m:r>
                    <m:r>
                      <a:rPr lang="en-US" b="0" i="1" smtClean="0">
                        <a:solidFill>
                          <a:srgbClr val="0E0E0E"/>
                        </a:solidFill>
                        <a:effectLst/>
                        <a:latin typeface="Cambria Math" panose="02040503050406030204" pitchFamily="18" charset="0"/>
                        <a:cs typeface="Arial" panose="020B0604020202020204" pitchFamily="34" charset="0"/>
                      </a:rPr>
                      <m:t> (6 </m:t>
                    </m:r>
                    <m:r>
                      <a:rPr lang="en-US" b="0" i="1" smtClean="0">
                        <a:solidFill>
                          <a:srgbClr val="0E0E0E"/>
                        </a:solidFill>
                        <a:effectLst/>
                        <a:latin typeface="Cambria Math" panose="02040503050406030204" pitchFamily="18" charset="0"/>
                        <a:cs typeface="Arial" panose="020B0604020202020204" pitchFamily="34" charset="0"/>
                      </a:rPr>
                      <m:t>𝑃𝑎𝑟𝑎𝑚𝑒𝑡𝑒𝑟𝑠</m:t>
                    </m:r>
                    <m:r>
                      <a:rPr lang="en-US" b="0" i="1" smtClean="0">
                        <a:solidFill>
                          <a:srgbClr val="0E0E0E"/>
                        </a:solidFill>
                        <a:effectLst/>
                        <a:latin typeface="Cambria Math" panose="02040503050406030204" pitchFamily="18" charset="0"/>
                        <a:cs typeface="Arial" panose="020B0604020202020204" pitchFamily="34" charset="0"/>
                      </a:rPr>
                      <m:t>), </m:t>
                    </m:r>
                    <m:r>
                      <m:rPr>
                        <m:sty m:val="p"/>
                      </m:rPr>
                      <a:rPr lang="en-US" b="0" i="1" smtClean="0">
                        <a:solidFill>
                          <a:srgbClr val="0E0E0E"/>
                        </a:solidFill>
                        <a:effectLst/>
                        <a:latin typeface="Cambria Math" panose="02040503050406030204" pitchFamily="18" charset="0"/>
                        <a:cs typeface="Arial" panose="020B0604020202020204" pitchFamily="34" charset="0"/>
                      </a:rPr>
                      <m:t>α</m:t>
                    </m:r>
                    <m:r>
                      <a:rPr lang="en-US" b="0" i="0" smtClean="0">
                        <a:solidFill>
                          <a:srgbClr val="0E0E0E"/>
                        </a:solidFill>
                        <a:effectLst/>
                        <a:latin typeface="Cambria Math" panose="02040503050406030204" pitchFamily="18" charset="0"/>
                        <a:cs typeface="Arial" panose="020B0604020202020204" pitchFamily="34" charset="0"/>
                      </a:rPr>
                      <m:t> </m:t>
                    </m:r>
                  </m:oMath>
                </a14:m>
                <a:r>
                  <a:rPr lang="de-DE" err="1"/>
                  <a:t>using</a:t>
                </a:r>
                <a:r>
                  <a:rPr lang="de-DE"/>
                  <a:t> a </a:t>
                </a:r>
                <a:r>
                  <a:rPr lang="de-DE" err="1"/>
                  <a:t>Bayesian</a:t>
                </a:r>
                <a:r>
                  <a:rPr lang="de-DE"/>
                  <a:t> </a:t>
                </a:r>
                <a:r>
                  <a:rPr lang="de-DE" err="1"/>
                  <a:t>approach</a:t>
                </a:r>
                <a:r>
                  <a:rPr lang="de-DE"/>
                  <a:t>. </a:t>
                </a:r>
              </a:p>
              <a:p>
                <a:r>
                  <a:rPr lang="de-DE" b="1"/>
                  <a:t>Methode</a:t>
                </a:r>
                <a:r>
                  <a:rPr lang="de-DE"/>
                  <a:t>: MCMC </a:t>
                </a:r>
                <a:r>
                  <a:rPr lang="de-DE" err="1"/>
                  <a:t>with</a:t>
                </a:r>
                <a:r>
                  <a:rPr lang="de-DE"/>
                  <a:t> 30,000 </a:t>
                </a:r>
                <a:r>
                  <a:rPr lang="de-DE" err="1"/>
                  <a:t>iterations</a:t>
                </a:r>
                <a:r>
                  <a:rPr lang="de-DE"/>
                  <a:t> (</a:t>
                </a:r>
                <a:r>
                  <a:rPr lang="de-DE" err="1"/>
                  <a:t>with</a:t>
                </a:r>
                <a:r>
                  <a:rPr lang="de-DE"/>
                  <a:t> </a:t>
                </a:r>
                <a:r>
                  <a:rPr lang="de-DE" err="1"/>
                  <a:t>burn</a:t>
                </a:r>
                <a:r>
                  <a:rPr lang="de-DE"/>
                  <a:t>-in </a:t>
                </a:r>
                <a:r>
                  <a:rPr lang="de-DE" err="1"/>
                  <a:t>phase</a:t>
                </a:r>
                <a:r>
                  <a:rPr lang="de-DE"/>
                  <a:t> </a:t>
                </a:r>
                <a:r>
                  <a:rPr lang="de-DE" err="1"/>
                  <a:t>discarded</a:t>
                </a:r>
                <a:r>
                  <a:rPr lang="de-DE"/>
                  <a:t>) </a:t>
                </a:r>
                <a:r>
                  <a:rPr lang="de-DE" err="1"/>
                  <a:t>is</a:t>
                </a:r>
                <a:r>
                  <a:rPr lang="de-DE"/>
                  <a:t> </a:t>
                </a:r>
                <a:r>
                  <a:rPr lang="de-DE" err="1"/>
                  <a:t>used</a:t>
                </a:r>
                <a:r>
                  <a:rPr lang="de-DE"/>
                  <a:t> </a:t>
                </a:r>
                <a:r>
                  <a:rPr lang="de-DE" err="1"/>
                  <a:t>for</a:t>
                </a:r>
                <a:r>
                  <a:rPr lang="de-DE"/>
                  <a:t> </a:t>
                </a:r>
                <a:r>
                  <a:rPr lang="de-DE" err="1"/>
                  <a:t>estimation</a:t>
                </a:r>
                <a:endParaRPr lang="de-DE"/>
              </a:p>
            </p:txBody>
          </p:sp>
        </mc:Choice>
        <mc:Fallback xmlns="">
          <p:sp>
            <p:nvSpPr>
              <p:cNvPr id="20" name="Textfeld 19">
                <a:extLst>
                  <a:ext uri="{FF2B5EF4-FFF2-40B4-BE49-F238E27FC236}">
                    <a16:creationId xmlns:a16="http://schemas.microsoft.com/office/drawing/2014/main" id="{33A9007E-9631-CAE0-255A-54BB2E26FF93}"/>
                  </a:ext>
                </a:extLst>
              </p:cNvPr>
              <p:cNvSpPr txBox="1">
                <a:spLocks noRot="1" noChangeAspect="1" noMove="1" noResize="1" noEditPoints="1" noAdjustHandles="1" noChangeArrowheads="1" noChangeShapeType="1" noTextEdit="1"/>
              </p:cNvSpPr>
              <p:nvPr/>
            </p:nvSpPr>
            <p:spPr>
              <a:xfrm>
                <a:off x="731837" y="803099"/>
                <a:ext cx="10728325" cy="646331"/>
              </a:xfrm>
              <a:prstGeom prst="rect">
                <a:avLst/>
              </a:prstGeom>
              <a:blipFill>
                <a:blip r:embed="rId2"/>
                <a:stretch>
                  <a:fillRect l="-455"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136534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DF9D96-1AFA-40BA-BAE5-8D745FEC2462}"/>
              </a:ext>
            </a:extLst>
          </p:cNvPr>
          <p:cNvSpPr>
            <a:spLocks noGrp="1"/>
          </p:cNvSpPr>
          <p:nvPr>
            <p:ph type="title"/>
          </p:nvPr>
        </p:nvSpPr>
        <p:spPr>
          <a:xfrm>
            <a:off x="409794" y="191025"/>
            <a:ext cx="10728325" cy="900000"/>
          </a:xfrm>
        </p:spPr>
        <p:txBody>
          <a:bodyPr/>
          <a:lstStyle/>
          <a:p>
            <a:pPr>
              <a:lnSpc>
                <a:spcPct val="100000"/>
              </a:lnSpc>
              <a:spcBef>
                <a:spcPts val="1000"/>
              </a:spcBef>
            </a:pPr>
            <a:r>
              <a:rPr lang="de-DE"/>
              <a:t>Sampling </a:t>
            </a:r>
            <a:r>
              <a:rPr lang="de-DE" err="1"/>
              <a:t>the</a:t>
            </a:r>
            <a:r>
              <a:rPr lang="de-DE"/>
              <a:t> </a:t>
            </a:r>
            <a:r>
              <a:rPr lang="de-DE" err="1"/>
              <a:t>posterior</a:t>
            </a:r>
            <a:r>
              <a:rPr lang="de-DE"/>
              <a:t> (MCMC)</a:t>
            </a:r>
            <a:endParaRPr lang="en-US"/>
          </a:p>
          <a:p>
            <a:pPr>
              <a:lnSpc>
                <a:spcPct val="100000"/>
              </a:lnSpc>
              <a:spcBef>
                <a:spcPts val="1000"/>
              </a:spcBef>
            </a:pPr>
            <a:endParaRPr lang="de-DE" sz="1800" b="1">
              <a:cs typeface="Arial"/>
            </a:endParaRPr>
          </a:p>
        </p:txBody>
      </p:sp>
      <p:sp>
        <p:nvSpPr>
          <p:cNvPr id="4" name="Datumsplatzhalter 3">
            <a:extLst>
              <a:ext uri="{FF2B5EF4-FFF2-40B4-BE49-F238E27FC236}">
                <a16:creationId xmlns:a16="http://schemas.microsoft.com/office/drawing/2014/main" id="{3E5DECAF-74B9-42C9-91F9-16811C11DDD9}"/>
              </a:ext>
            </a:extLst>
          </p:cNvPr>
          <p:cNvSpPr>
            <a:spLocks noGrp="1"/>
          </p:cNvSpPr>
          <p:nvPr>
            <p:ph type="dt" sz="half" idx="10"/>
          </p:nvPr>
        </p:nvSpPr>
        <p:spPr/>
        <p:txBody>
          <a:bodyPr/>
          <a:lstStyle/>
          <a:p>
            <a:fld id="{255C2D81-634A-41B2-966F-5B8C1282A848}" type="datetime1">
              <a:rPr lang="de-CH" noProof="0" smtClean="0"/>
              <a:t>11.12.24</a:t>
            </a:fld>
            <a:endParaRPr lang="de-CH" noProof="0"/>
          </a:p>
        </p:txBody>
      </p:sp>
      <p:sp>
        <p:nvSpPr>
          <p:cNvPr id="6" name="Foliennummernplatzhalter 5">
            <a:extLst>
              <a:ext uri="{FF2B5EF4-FFF2-40B4-BE49-F238E27FC236}">
                <a16:creationId xmlns:a16="http://schemas.microsoft.com/office/drawing/2014/main" id="{92390BB4-CA1A-4AB3-997F-BC93DE23C7B5}"/>
              </a:ext>
            </a:extLst>
          </p:cNvPr>
          <p:cNvSpPr>
            <a:spLocks noGrp="1"/>
          </p:cNvSpPr>
          <p:nvPr>
            <p:ph type="sldNum" sz="quarter" idx="12"/>
          </p:nvPr>
        </p:nvSpPr>
        <p:spPr/>
        <p:txBody>
          <a:bodyPr/>
          <a:lstStyle/>
          <a:p>
            <a:fld id="{5ACA52AF-F19D-405C-AD5F-7D94B96A5CC3}" type="slidenum">
              <a:rPr lang="de-CH" noProof="0" smtClean="0"/>
              <a:t>15</a:t>
            </a:fld>
            <a:endParaRPr lang="de-CH" noProof="0"/>
          </a:p>
        </p:txBody>
      </p:sp>
      <p:pic>
        <p:nvPicPr>
          <p:cNvPr id="10" name="Picture 9" descr="A group of graphs showing different colors&#10;&#10;Description automatically generated with medium confidence">
            <a:extLst>
              <a:ext uri="{FF2B5EF4-FFF2-40B4-BE49-F238E27FC236}">
                <a16:creationId xmlns:a16="http://schemas.microsoft.com/office/drawing/2014/main" id="{EF0D6B2E-ABD5-1DE0-067C-CBA6BA687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794" y="710351"/>
            <a:ext cx="10898659" cy="5812618"/>
          </a:xfrm>
          <a:prstGeom prst="rect">
            <a:avLst/>
          </a:prstGeom>
        </p:spPr>
      </p:pic>
    </p:spTree>
    <p:extLst>
      <p:ext uri="{BB962C8B-B14F-4D97-AF65-F5344CB8AC3E}">
        <p14:creationId xmlns:p14="http://schemas.microsoft.com/office/powerpoint/2010/main" val="2463831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DEAD6-E27D-5EAE-3A88-4529568D4A21}"/>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DAD0B09F-0404-C0D4-99BC-3203D67B57D0}"/>
              </a:ext>
            </a:extLst>
          </p:cNvPr>
          <p:cNvSpPr>
            <a:spLocks noGrp="1"/>
          </p:cNvSpPr>
          <p:nvPr>
            <p:ph type="title"/>
          </p:nvPr>
        </p:nvSpPr>
        <p:spPr>
          <a:xfrm>
            <a:off x="731837" y="260351"/>
            <a:ext cx="10728325" cy="900000"/>
          </a:xfrm>
        </p:spPr>
        <p:txBody>
          <a:bodyPr/>
          <a:lstStyle/>
          <a:p>
            <a:r>
              <a:rPr lang="en-US"/>
              <a:t>Corner plots</a:t>
            </a:r>
          </a:p>
        </p:txBody>
      </p:sp>
      <p:sp>
        <p:nvSpPr>
          <p:cNvPr id="4" name="Datumsplatzhalter 3">
            <a:extLst>
              <a:ext uri="{FF2B5EF4-FFF2-40B4-BE49-F238E27FC236}">
                <a16:creationId xmlns:a16="http://schemas.microsoft.com/office/drawing/2014/main" id="{B36CE21D-B4A1-3205-08B9-DE36CBBF6C4C}"/>
              </a:ext>
            </a:extLst>
          </p:cNvPr>
          <p:cNvSpPr>
            <a:spLocks noGrp="1"/>
          </p:cNvSpPr>
          <p:nvPr>
            <p:ph type="dt" sz="half" idx="10"/>
          </p:nvPr>
        </p:nvSpPr>
        <p:spPr>
          <a:xfrm>
            <a:off x="10473692" y="6522444"/>
            <a:ext cx="612000" cy="216000"/>
          </a:xfrm>
        </p:spPr>
        <p:txBody>
          <a:bodyPr anchor="ctr">
            <a:normAutofit/>
          </a:bodyPr>
          <a:lstStyle/>
          <a:p>
            <a:pPr>
              <a:spcAft>
                <a:spcPts val="600"/>
              </a:spcAft>
            </a:pPr>
            <a:fld id="{255C2D81-634A-41B2-966F-5B8C1282A848}" type="datetime1">
              <a:rPr lang="de-CH" noProof="0" smtClean="0"/>
              <a:pPr>
                <a:spcAft>
                  <a:spcPts val="600"/>
                </a:spcAft>
              </a:pPr>
              <a:t>11.12.24</a:t>
            </a:fld>
            <a:endParaRPr lang="de-CH" noProof="0"/>
          </a:p>
        </p:txBody>
      </p:sp>
      <p:sp>
        <p:nvSpPr>
          <p:cNvPr id="6" name="Foliennummernplatzhalter 5">
            <a:extLst>
              <a:ext uri="{FF2B5EF4-FFF2-40B4-BE49-F238E27FC236}">
                <a16:creationId xmlns:a16="http://schemas.microsoft.com/office/drawing/2014/main" id="{252C9755-5C00-B7FB-2DB8-2F176E8FC3A4}"/>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16</a:t>
            </a:fld>
            <a:endParaRPr lang="de-CH" noProof="0"/>
          </a:p>
        </p:txBody>
      </p:sp>
      <p:pic>
        <p:nvPicPr>
          <p:cNvPr id="7" name="Content Placeholder 6" descr="A diagram of a diagram of a number of circles&#10;&#10;Description automatically generated with medium confidence">
            <a:extLst>
              <a:ext uri="{FF2B5EF4-FFF2-40B4-BE49-F238E27FC236}">
                <a16:creationId xmlns:a16="http://schemas.microsoft.com/office/drawing/2014/main" id="{323AB980-B1F3-0369-BFF6-44D86D6905C4}"/>
              </a:ext>
            </a:extLst>
          </p:cNvPr>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3616764" y="217937"/>
            <a:ext cx="6379712" cy="6379712"/>
          </a:xfrm>
        </p:spPr>
      </p:pic>
      <p:pic>
        <p:nvPicPr>
          <p:cNvPr id="2" name="Content Placeholder 6" descr="A diagram of a diagram of a number of circles&#10;&#10;Description automatically generated with medium confidence">
            <a:extLst>
              <a:ext uri="{FF2B5EF4-FFF2-40B4-BE49-F238E27FC236}">
                <a16:creationId xmlns:a16="http://schemas.microsoft.com/office/drawing/2014/main" id="{CC7CB504-B171-7EDF-E83F-A4B06956B344}"/>
              </a:ext>
            </a:extLst>
          </p:cNvPr>
          <p:cNvPicPr>
            <a:picLocks noChangeAspect="1"/>
          </p:cNvPicPr>
          <p:nvPr/>
        </p:nvPicPr>
        <p:blipFill>
          <a:blip r:embed="rId2">
            <a:extLst>
              <a:ext uri="{28A0092B-C50C-407E-A947-70E740481C1C}">
                <a14:useLocalDpi xmlns:a14="http://schemas.microsoft.com/office/drawing/2010/main" val="0"/>
              </a:ext>
            </a:extLst>
          </a:blip>
          <a:srcRect t="85893"/>
          <a:stretch/>
        </p:blipFill>
        <p:spPr>
          <a:xfrm>
            <a:off x="0" y="2994991"/>
            <a:ext cx="11999621" cy="1692813"/>
          </a:xfrm>
          <a:prstGeom prst="rect">
            <a:avLst/>
          </a:prstGeom>
        </p:spPr>
      </p:pic>
    </p:spTree>
    <p:extLst>
      <p:ext uri="{BB962C8B-B14F-4D97-AF65-F5344CB8AC3E}">
        <p14:creationId xmlns:p14="http://schemas.microsoft.com/office/powerpoint/2010/main" val="253665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F96B-BB26-0623-61A7-633AD114F6AD}"/>
              </a:ext>
            </a:extLst>
          </p:cNvPr>
          <p:cNvSpPr>
            <a:spLocks noGrp="1"/>
          </p:cNvSpPr>
          <p:nvPr>
            <p:ph type="title"/>
          </p:nvPr>
        </p:nvSpPr>
        <p:spPr/>
        <p:txBody>
          <a:bodyPr/>
          <a:lstStyle/>
          <a:p>
            <a:r>
              <a:rPr lang="de-DE">
                <a:cs typeface="Arial"/>
              </a:rPr>
              <a:t>Compare </a:t>
            </a:r>
            <a:r>
              <a:rPr lang="de-DE" err="1">
                <a:cs typeface="Arial"/>
              </a:rPr>
              <a:t>models</a:t>
            </a:r>
            <a:endParaRPr lang="de-DE"/>
          </a:p>
        </p:txBody>
      </p:sp>
      <p:sp>
        <p:nvSpPr>
          <p:cNvPr id="4" name="Date Placeholder 3">
            <a:extLst>
              <a:ext uri="{FF2B5EF4-FFF2-40B4-BE49-F238E27FC236}">
                <a16:creationId xmlns:a16="http://schemas.microsoft.com/office/drawing/2014/main" id="{CBCFB067-5AEC-16C9-B902-3BC84D9ED2E1}"/>
              </a:ext>
            </a:extLst>
          </p:cNvPr>
          <p:cNvSpPr>
            <a:spLocks noGrp="1"/>
          </p:cNvSpPr>
          <p:nvPr>
            <p:ph type="dt" sz="half" idx="10"/>
          </p:nvPr>
        </p:nvSpPr>
        <p:spPr/>
        <p:txBody>
          <a:bodyPr/>
          <a:lstStyle/>
          <a:p>
            <a:fld id="{3E1B9425-7348-43E2-B0E9-6A2A48F5FA8A}" type="datetime1">
              <a:rPr lang="de-CH" noProof="0" smtClean="0"/>
              <a:t>11.12.24</a:t>
            </a:fld>
            <a:endParaRPr lang="de-CH" noProof="0"/>
          </a:p>
        </p:txBody>
      </p:sp>
      <p:sp>
        <p:nvSpPr>
          <p:cNvPr id="6" name="Slide Number Placeholder 5">
            <a:extLst>
              <a:ext uri="{FF2B5EF4-FFF2-40B4-BE49-F238E27FC236}">
                <a16:creationId xmlns:a16="http://schemas.microsoft.com/office/drawing/2014/main" id="{B188D8BB-7160-9AE2-E5D7-B780EA17B8F3}"/>
              </a:ext>
            </a:extLst>
          </p:cNvPr>
          <p:cNvSpPr>
            <a:spLocks noGrp="1"/>
          </p:cNvSpPr>
          <p:nvPr>
            <p:ph type="sldNum" sz="quarter" idx="12"/>
          </p:nvPr>
        </p:nvSpPr>
        <p:spPr/>
        <p:txBody>
          <a:bodyPr/>
          <a:lstStyle/>
          <a:p>
            <a:fld id="{5ACA52AF-F19D-405C-AD5F-7D94B96A5CC3}" type="slidenum">
              <a:rPr lang="de-CH" noProof="0" smtClean="0"/>
              <a:t>17</a:t>
            </a:fld>
            <a:endParaRPr lang="de-CH" noProof="0"/>
          </a:p>
        </p:txBody>
      </p:sp>
      <p:pic>
        <p:nvPicPr>
          <p:cNvPr id="7" name="Picture 6" descr="A graph of a graph&#10;&#10;Description automatically generated with medium confidence">
            <a:extLst>
              <a:ext uri="{FF2B5EF4-FFF2-40B4-BE49-F238E27FC236}">
                <a16:creationId xmlns:a16="http://schemas.microsoft.com/office/drawing/2014/main" id="{203CBAAF-EA9B-5526-F69C-08D27F79F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363" y="987682"/>
            <a:ext cx="9765272" cy="4882636"/>
          </a:xfrm>
          <a:prstGeom prst="rect">
            <a:avLst/>
          </a:prstGeom>
        </p:spPr>
      </p:pic>
    </p:spTree>
    <p:extLst>
      <p:ext uri="{BB962C8B-B14F-4D97-AF65-F5344CB8AC3E}">
        <p14:creationId xmlns:p14="http://schemas.microsoft.com/office/powerpoint/2010/main" val="1254972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D6CF0-CD66-9BCC-28AC-8EA131055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BCB30F-F146-2C3A-3CA7-F098B05776A1}"/>
              </a:ext>
            </a:extLst>
          </p:cNvPr>
          <p:cNvSpPr>
            <a:spLocks noGrp="1"/>
          </p:cNvSpPr>
          <p:nvPr>
            <p:ph type="title"/>
          </p:nvPr>
        </p:nvSpPr>
        <p:spPr/>
        <p:txBody>
          <a:bodyPr/>
          <a:lstStyle/>
          <a:p>
            <a:r>
              <a:rPr lang="de-DE">
                <a:cs typeface="Arial"/>
              </a:rPr>
              <a:t>Compare </a:t>
            </a:r>
            <a:r>
              <a:rPr lang="de-DE" err="1">
                <a:cs typeface="Arial"/>
              </a:rPr>
              <a:t>models</a:t>
            </a:r>
            <a:endParaRPr lang="de-DE"/>
          </a:p>
        </p:txBody>
      </p:sp>
      <p:sp>
        <p:nvSpPr>
          <p:cNvPr id="4" name="Date Placeholder 3">
            <a:extLst>
              <a:ext uri="{FF2B5EF4-FFF2-40B4-BE49-F238E27FC236}">
                <a16:creationId xmlns:a16="http://schemas.microsoft.com/office/drawing/2014/main" id="{A7BB887E-B9ED-2343-3AD4-3DC23C177700}"/>
              </a:ext>
            </a:extLst>
          </p:cNvPr>
          <p:cNvSpPr>
            <a:spLocks noGrp="1"/>
          </p:cNvSpPr>
          <p:nvPr>
            <p:ph type="dt" sz="half" idx="10"/>
          </p:nvPr>
        </p:nvSpPr>
        <p:spPr/>
        <p:txBody>
          <a:bodyPr/>
          <a:lstStyle/>
          <a:p>
            <a:fld id="{11B96697-4585-4368-989A-16003D150648}" type="datetime1">
              <a:rPr lang="de-CH" noProof="0" smtClean="0"/>
              <a:t>11.12.24</a:t>
            </a:fld>
            <a:endParaRPr lang="de-CH" noProof="0"/>
          </a:p>
        </p:txBody>
      </p:sp>
      <p:sp>
        <p:nvSpPr>
          <p:cNvPr id="6" name="Slide Number Placeholder 5">
            <a:extLst>
              <a:ext uri="{FF2B5EF4-FFF2-40B4-BE49-F238E27FC236}">
                <a16:creationId xmlns:a16="http://schemas.microsoft.com/office/drawing/2014/main" id="{D8314E3F-C938-83CF-DEA4-1CA3577476E5}"/>
              </a:ext>
            </a:extLst>
          </p:cNvPr>
          <p:cNvSpPr>
            <a:spLocks noGrp="1"/>
          </p:cNvSpPr>
          <p:nvPr>
            <p:ph type="sldNum" sz="quarter" idx="12"/>
          </p:nvPr>
        </p:nvSpPr>
        <p:spPr/>
        <p:txBody>
          <a:bodyPr/>
          <a:lstStyle/>
          <a:p>
            <a:fld id="{5ACA52AF-F19D-405C-AD5F-7D94B96A5CC3}" type="slidenum">
              <a:rPr lang="de-CH" noProof="0" smtClean="0"/>
              <a:t>18</a:t>
            </a:fld>
            <a:endParaRPr lang="de-CH" noProof="0"/>
          </a:p>
        </p:txBody>
      </p:sp>
      <p:pic>
        <p:nvPicPr>
          <p:cNvPr id="7" name="Grafik 4">
            <a:extLst>
              <a:ext uri="{FF2B5EF4-FFF2-40B4-BE49-F238E27FC236}">
                <a16:creationId xmlns:a16="http://schemas.microsoft.com/office/drawing/2014/main" id="{F02FDEE0-AC47-BB0D-18C7-690B4EA5CE0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56824" y="628745"/>
            <a:ext cx="7678350" cy="5600509"/>
          </a:xfrm>
          <a:prstGeom prst="rect">
            <a:avLst/>
          </a:prstGeom>
        </p:spPr>
      </p:pic>
      <p:pic>
        <p:nvPicPr>
          <p:cNvPr id="3" name="Grafik 4">
            <a:extLst>
              <a:ext uri="{FF2B5EF4-FFF2-40B4-BE49-F238E27FC236}">
                <a16:creationId xmlns:a16="http://schemas.microsoft.com/office/drawing/2014/main" id="{E11E1648-C343-4A94-EE7B-11CD7E02E2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09224" y="781145"/>
            <a:ext cx="7678350" cy="5600509"/>
          </a:xfrm>
          <a:prstGeom prst="rect">
            <a:avLst/>
          </a:prstGeom>
        </p:spPr>
      </p:pic>
    </p:spTree>
    <p:extLst>
      <p:ext uri="{BB962C8B-B14F-4D97-AF65-F5344CB8AC3E}">
        <p14:creationId xmlns:p14="http://schemas.microsoft.com/office/powerpoint/2010/main" val="3553289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32DD1-39A4-B03D-51B6-E1A287680A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69C79B9-308F-13E8-906F-DB3CB3E1406C}"/>
              </a:ext>
            </a:extLst>
          </p:cNvPr>
          <p:cNvSpPr>
            <a:spLocks noGrp="1"/>
          </p:cNvSpPr>
          <p:nvPr>
            <p:ph type="title"/>
          </p:nvPr>
        </p:nvSpPr>
        <p:spPr>
          <a:xfrm>
            <a:off x="731837" y="260351"/>
            <a:ext cx="10728325" cy="900000"/>
          </a:xfrm>
        </p:spPr>
        <p:txBody>
          <a:bodyPr anchor="t">
            <a:normAutofit/>
          </a:bodyPr>
          <a:lstStyle/>
          <a:p>
            <a:pPr lvl="1" algn="l">
              <a:spcBef>
                <a:spcPts val="500"/>
              </a:spcBef>
            </a:pPr>
            <a:r>
              <a:rPr lang="de-DE" sz="2600">
                <a:cs typeface="Arial"/>
              </a:rPr>
              <a:t>Compare </a:t>
            </a:r>
            <a:r>
              <a:rPr lang="de-DE" sz="2600" err="1">
                <a:cs typeface="Arial"/>
              </a:rPr>
              <a:t>models</a:t>
            </a:r>
            <a:endParaRPr lang="de-DE" sz="2600">
              <a:solidFill>
                <a:schemeClr val="tx1"/>
              </a:solidFill>
            </a:endParaRPr>
          </a:p>
        </p:txBody>
      </p:sp>
      <p:sp>
        <p:nvSpPr>
          <p:cNvPr id="4" name="Datumsplatzhalter 3">
            <a:extLst>
              <a:ext uri="{FF2B5EF4-FFF2-40B4-BE49-F238E27FC236}">
                <a16:creationId xmlns:a16="http://schemas.microsoft.com/office/drawing/2014/main" id="{27293CAD-07C9-1455-A99B-68D47F6A78C2}"/>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7" name="Foliennummernplatzhalter 6">
            <a:extLst>
              <a:ext uri="{FF2B5EF4-FFF2-40B4-BE49-F238E27FC236}">
                <a16:creationId xmlns:a16="http://schemas.microsoft.com/office/drawing/2014/main" id="{4AAFCC6D-0279-725D-0F1E-8E76B755F166}"/>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19</a:t>
            </a:fld>
            <a:endParaRPr lang="de-CH" noProof="0"/>
          </a:p>
        </p:txBody>
      </p:sp>
      <p:pic>
        <p:nvPicPr>
          <p:cNvPr id="9" name="Grafik 8">
            <a:extLst>
              <a:ext uri="{FF2B5EF4-FFF2-40B4-BE49-F238E27FC236}">
                <a16:creationId xmlns:a16="http://schemas.microsoft.com/office/drawing/2014/main" id="{D8F98D91-7BCF-28B1-8844-ED4F30A7D6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9655" y="736711"/>
            <a:ext cx="7451608" cy="5452070"/>
          </a:xfrm>
          <a:prstGeom prst="rect">
            <a:avLst/>
          </a:prstGeom>
        </p:spPr>
      </p:pic>
      <p:pic>
        <p:nvPicPr>
          <p:cNvPr id="3" name="Grafik 2">
            <a:extLst>
              <a:ext uri="{FF2B5EF4-FFF2-40B4-BE49-F238E27FC236}">
                <a16:creationId xmlns:a16="http://schemas.microsoft.com/office/drawing/2014/main" id="{A772511E-5BFF-CA6C-4454-B16FC9D35D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10657" y="1035884"/>
            <a:ext cx="4317012" cy="5179257"/>
          </a:xfrm>
          <a:prstGeom prst="rect">
            <a:avLst/>
          </a:prstGeom>
        </p:spPr>
      </p:pic>
    </p:spTree>
    <p:extLst>
      <p:ext uri="{BB962C8B-B14F-4D97-AF65-F5344CB8AC3E}">
        <p14:creationId xmlns:p14="http://schemas.microsoft.com/office/powerpoint/2010/main" val="429292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454B9-B534-509D-4D43-FEB0FC21AEDA}"/>
              </a:ext>
            </a:extLst>
          </p:cNvPr>
          <p:cNvSpPr>
            <a:spLocks noGrp="1"/>
          </p:cNvSpPr>
          <p:nvPr>
            <p:ph idx="1"/>
          </p:nvPr>
        </p:nvSpPr>
        <p:spPr>
          <a:xfrm>
            <a:off x="731837" y="4104999"/>
            <a:ext cx="10728325" cy="2417445"/>
          </a:xfrm>
        </p:spPr>
        <p:txBody>
          <a:bodyPr/>
          <a:lstStyle/>
          <a:p>
            <a:pPr marL="0" indent="0">
              <a:buNone/>
            </a:pPr>
            <a:r>
              <a:rPr lang="en-GB" sz="1100" b="1">
                <a:solidFill>
                  <a:srgbClr val="0E0E0E"/>
                </a:solidFill>
                <a:effectLst/>
                <a:latin typeface="Arial" panose="020B0604020202020204" pitchFamily="34" charset="0"/>
                <a:cs typeface="Arial" panose="020B0604020202020204" pitchFamily="34" charset="0"/>
              </a:rPr>
              <a:t>Note:</a:t>
            </a:r>
            <a:endParaRPr lang="en-GB" sz="1100">
              <a:solidFill>
                <a:srgbClr val="0E0E0E"/>
              </a:solidFill>
              <a:effectLst/>
              <a:latin typeface="Arial" panose="020B0604020202020204" pitchFamily="34" charset="0"/>
              <a:cs typeface="Arial" panose="020B0604020202020204" pitchFamily="34" charset="0"/>
            </a:endParaRPr>
          </a:p>
          <a:p>
            <a:pPr marL="0" indent="0">
              <a:buNone/>
            </a:pPr>
            <a:r>
              <a:rPr lang="en-GB" sz="1100">
                <a:solidFill>
                  <a:srgbClr val="0E0E0E"/>
                </a:solidFill>
                <a:effectLst/>
                <a:latin typeface="Arial" panose="020B0604020202020204" pitchFamily="34" charset="0"/>
                <a:cs typeface="Arial" panose="020B0604020202020204" pitchFamily="34" charset="0"/>
              </a:rPr>
              <a:t>These slides are based on the </a:t>
            </a:r>
            <a:r>
              <a:rPr lang="en-GB" sz="1100">
                <a:solidFill>
                  <a:srgbClr val="0E0E0E"/>
                </a:solidFill>
                <a:effectLst/>
                <a:latin typeface="Arial" panose="020B0604020202020204" pitchFamily="34" charset="0"/>
                <a:cs typeface="Arial" panose="020B0604020202020204" pitchFamily="34" charset="0"/>
                <a:hlinkClick r:id="rId2"/>
              </a:rPr>
              <a:t>paper</a:t>
            </a:r>
            <a:r>
              <a:rPr lang="en-GB" sz="1100">
                <a:solidFill>
                  <a:srgbClr val="0E0E0E"/>
                </a:solidFill>
                <a:effectLst/>
                <a:latin typeface="Arial" panose="020B0604020202020204" pitchFamily="34" charset="0"/>
                <a:cs typeface="Arial" panose="020B0604020202020204" pitchFamily="34" charset="0"/>
              </a:rPr>
              <a:t> by </a:t>
            </a:r>
            <a:r>
              <a:rPr lang="en-GB" sz="1100" i="1" err="1">
                <a:solidFill>
                  <a:srgbClr val="0E0E0E"/>
                </a:solidFill>
                <a:effectLst/>
                <a:latin typeface="Arial" panose="020B0604020202020204" pitchFamily="34" charset="0"/>
                <a:cs typeface="Arial" panose="020B0604020202020204" pitchFamily="34" charset="0"/>
              </a:rPr>
              <a:t>Jonatha</a:t>
            </a:r>
            <a:r>
              <a:rPr lang="en-GB" sz="1100" i="1">
                <a:solidFill>
                  <a:srgbClr val="0E0E0E"/>
                </a:solidFill>
                <a:effectLst/>
                <a:latin typeface="Arial" panose="020B0604020202020204" pitchFamily="34" charset="0"/>
                <a:cs typeface="Arial" panose="020B0604020202020204" pitchFamily="34" charset="0"/>
              </a:rPr>
              <a:t> Sousa Pimentel</a:t>
            </a:r>
            <a:r>
              <a:rPr lang="en-GB" sz="1100">
                <a:solidFill>
                  <a:srgbClr val="0E0E0E"/>
                </a:solidFill>
                <a:effectLst/>
                <a:latin typeface="Arial" panose="020B0604020202020204" pitchFamily="34" charset="0"/>
                <a:cs typeface="Arial" panose="020B0604020202020204" pitchFamily="34" charset="0"/>
              </a:rPr>
              <a:t>, </a:t>
            </a:r>
            <a:r>
              <a:rPr lang="en-GB" sz="1100" i="1">
                <a:solidFill>
                  <a:srgbClr val="0E0E0E"/>
                </a:solidFill>
                <a:effectLst/>
                <a:latin typeface="Arial" panose="020B0604020202020204" pitchFamily="34" charset="0"/>
                <a:cs typeface="Arial" panose="020B0604020202020204" pitchFamily="34" charset="0"/>
              </a:rPr>
              <a:t>Rodrigo S. </a:t>
            </a:r>
            <a:r>
              <a:rPr lang="en-GB" sz="1100" i="1" err="1">
                <a:solidFill>
                  <a:srgbClr val="0E0E0E"/>
                </a:solidFill>
                <a:effectLst/>
                <a:latin typeface="Arial" panose="020B0604020202020204" pitchFamily="34" charset="0"/>
                <a:cs typeface="Arial" panose="020B0604020202020204" pitchFamily="34" charset="0"/>
              </a:rPr>
              <a:t>Bulhões</a:t>
            </a:r>
            <a:r>
              <a:rPr lang="en-GB" sz="1100">
                <a:solidFill>
                  <a:srgbClr val="0E0E0E"/>
                </a:solidFill>
                <a:effectLst/>
                <a:latin typeface="Arial" panose="020B0604020202020204" pitchFamily="34" charset="0"/>
                <a:cs typeface="Arial" panose="020B0604020202020204" pitchFamily="34" charset="0"/>
              </a:rPr>
              <a:t>, and </a:t>
            </a:r>
            <a:r>
              <a:rPr lang="en-GB" sz="1100" i="1">
                <a:solidFill>
                  <a:srgbClr val="0E0E0E"/>
                </a:solidFill>
                <a:effectLst/>
                <a:latin typeface="Arial" panose="020B0604020202020204" pitchFamily="34" charset="0"/>
                <a:cs typeface="Arial" panose="020B0604020202020204" pitchFamily="34" charset="0"/>
              </a:rPr>
              <a:t>Paulo Canas Rodrigues</a:t>
            </a:r>
            <a:r>
              <a:rPr lang="en-GB" sz="1100">
                <a:solidFill>
                  <a:srgbClr val="0E0E0E"/>
                </a:solidFill>
                <a:effectLst/>
                <a:latin typeface="Arial" panose="020B0604020202020204" pitchFamily="34" charset="0"/>
                <a:cs typeface="Arial" panose="020B0604020202020204" pitchFamily="34" charset="0"/>
              </a:rPr>
              <a:t>. The authors are affiliated as follows:</a:t>
            </a:r>
          </a:p>
          <a:p>
            <a:pPr>
              <a:spcBef>
                <a:spcPts val="900"/>
              </a:spcBef>
            </a:pPr>
            <a:r>
              <a:rPr lang="en-GB" sz="1100">
                <a:solidFill>
                  <a:srgbClr val="0E0E0E"/>
                </a:solidFill>
                <a:effectLst/>
                <a:latin typeface="Arial" panose="020B0604020202020204" pitchFamily="34" charset="0"/>
                <a:cs typeface="Arial" panose="020B0604020202020204" pitchFamily="34" charset="0"/>
              </a:rPr>
              <a:t>1. Department of Statistics, Federal University of Pernambuco, Recife, Pernambuco, Brazil (</a:t>
            </a:r>
            <a:r>
              <a:rPr lang="en-GB" sz="1100" err="1">
                <a:solidFill>
                  <a:srgbClr val="0E0E0E"/>
                </a:solidFill>
                <a:effectLst/>
                <a:latin typeface="Arial" panose="020B0604020202020204" pitchFamily="34" charset="0"/>
                <a:cs typeface="Arial" panose="020B0604020202020204" pitchFamily="34" charset="0"/>
              </a:rPr>
              <a:t>Jonatha</a:t>
            </a:r>
            <a:r>
              <a:rPr lang="en-GB" sz="1100">
                <a:solidFill>
                  <a:srgbClr val="0E0E0E"/>
                </a:solidFill>
                <a:effectLst/>
                <a:latin typeface="Arial" panose="020B0604020202020204" pitchFamily="34" charset="0"/>
                <a:cs typeface="Arial" panose="020B0604020202020204" pitchFamily="34" charset="0"/>
              </a:rPr>
              <a:t> Sousa Pimentel).</a:t>
            </a:r>
          </a:p>
          <a:p>
            <a:pPr>
              <a:spcBef>
                <a:spcPts val="900"/>
              </a:spcBef>
            </a:pPr>
            <a:r>
              <a:rPr lang="en-GB" sz="1100">
                <a:solidFill>
                  <a:srgbClr val="0E0E0E"/>
                </a:solidFill>
                <a:effectLst/>
                <a:latin typeface="Arial" panose="020B0604020202020204" pitchFamily="34" charset="0"/>
                <a:cs typeface="Arial" panose="020B0604020202020204" pitchFamily="34" charset="0"/>
              </a:rPr>
              <a:t>2. Department of Statistical Methods, Federal University of Rio de Janeiro, Rio de Janeiro, Brazil (Rodrigo S. </a:t>
            </a:r>
            <a:r>
              <a:rPr lang="en-GB" sz="1100" err="1">
                <a:solidFill>
                  <a:srgbClr val="0E0E0E"/>
                </a:solidFill>
                <a:effectLst/>
                <a:latin typeface="Arial" panose="020B0604020202020204" pitchFamily="34" charset="0"/>
                <a:cs typeface="Arial" panose="020B0604020202020204" pitchFamily="34" charset="0"/>
              </a:rPr>
              <a:t>Bulhões</a:t>
            </a:r>
            <a:r>
              <a:rPr lang="en-GB" sz="1100">
                <a:solidFill>
                  <a:srgbClr val="0E0E0E"/>
                </a:solidFill>
                <a:effectLst/>
                <a:latin typeface="Arial" panose="020B0604020202020204" pitchFamily="34" charset="0"/>
                <a:cs typeface="Arial" panose="020B0604020202020204" pitchFamily="34" charset="0"/>
              </a:rPr>
              <a:t>).</a:t>
            </a:r>
          </a:p>
          <a:p>
            <a:pPr>
              <a:spcBef>
                <a:spcPts val="900"/>
              </a:spcBef>
            </a:pPr>
            <a:r>
              <a:rPr lang="en-GB" sz="1100">
                <a:solidFill>
                  <a:srgbClr val="0E0E0E"/>
                </a:solidFill>
                <a:effectLst/>
                <a:latin typeface="Arial" panose="020B0604020202020204" pitchFamily="34" charset="0"/>
                <a:cs typeface="Arial" panose="020B0604020202020204" pitchFamily="34" charset="0"/>
              </a:rPr>
              <a:t>3. Department of Statistics, Federal University of Bahia, Salvador, Bahia, Brazil.</a:t>
            </a:r>
          </a:p>
          <a:p>
            <a:pPr>
              <a:spcBef>
                <a:spcPts val="900"/>
              </a:spcBef>
            </a:pPr>
            <a:r>
              <a:rPr lang="en-GB" sz="1100">
                <a:solidFill>
                  <a:srgbClr val="0E0E0E"/>
                </a:solidFill>
                <a:effectLst/>
                <a:latin typeface="Arial" panose="020B0604020202020204" pitchFamily="34" charset="0"/>
                <a:cs typeface="Arial" panose="020B0604020202020204" pitchFamily="34" charset="0"/>
              </a:rPr>
              <a:t>4. Department of Statistics, Islamic University of Indonesia, Jogjakarta, Indonesia (Paulo Canas Rodrigues).</a:t>
            </a:r>
          </a:p>
          <a:p>
            <a:pPr>
              <a:spcBef>
                <a:spcPts val="900"/>
              </a:spcBef>
            </a:pPr>
            <a:r>
              <a:rPr lang="en-GB" sz="1100">
                <a:solidFill>
                  <a:srgbClr val="0E0E0E"/>
                </a:solidFill>
                <a:effectLst/>
                <a:latin typeface="Arial" panose="020B0604020202020204" pitchFamily="34" charset="0"/>
                <a:cs typeface="Arial" panose="020B0604020202020204" pitchFamily="34" charset="0"/>
              </a:rPr>
              <a:t>5. These authors contributed equally: </a:t>
            </a:r>
            <a:r>
              <a:rPr lang="en-GB" sz="1100" i="1" err="1">
                <a:solidFill>
                  <a:srgbClr val="0E0E0E"/>
                </a:solidFill>
                <a:effectLst/>
                <a:latin typeface="Arial" panose="020B0604020202020204" pitchFamily="34" charset="0"/>
                <a:cs typeface="Arial" panose="020B0604020202020204" pitchFamily="34" charset="0"/>
              </a:rPr>
              <a:t>Jonatha</a:t>
            </a:r>
            <a:r>
              <a:rPr lang="en-GB" sz="1100" i="1">
                <a:solidFill>
                  <a:srgbClr val="0E0E0E"/>
                </a:solidFill>
                <a:effectLst/>
                <a:latin typeface="Arial" panose="020B0604020202020204" pitchFamily="34" charset="0"/>
                <a:cs typeface="Arial" panose="020B0604020202020204" pitchFamily="34" charset="0"/>
              </a:rPr>
              <a:t> Sousa Pimentel</a:t>
            </a:r>
            <a:r>
              <a:rPr lang="en-GB" sz="1100">
                <a:solidFill>
                  <a:srgbClr val="0E0E0E"/>
                </a:solidFill>
                <a:effectLst/>
                <a:latin typeface="Arial" panose="020B0604020202020204" pitchFamily="34" charset="0"/>
                <a:cs typeface="Arial" panose="020B0604020202020204" pitchFamily="34" charset="0"/>
              </a:rPr>
              <a:t>, </a:t>
            </a:r>
            <a:r>
              <a:rPr lang="en-GB" sz="1100" i="1">
                <a:solidFill>
                  <a:srgbClr val="0E0E0E"/>
                </a:solidFill>
                <a:effectLst/>
                <a:latin typeface="Arial" panose="020B0604020202020204" pitchFamily="34" charset="0"/>
                <a:cs typeface="Arial" panose="020B0604020202020204" pitchFamily="34" charset="0"/>
              </a:rPr>
              <a:t>Rodrigo S. </a:t>
            </a:r>
            <a:r>
              <a:rPr lang="en-GB" sz="1100" i="1" err="1">
                <a:solidFill>
                  <a:srgbClr val="0E0E0E"/>
                </a:solidFill>
                <a:effectLst/>
                <a:latin typeface="Arial" panose="020B0604020202020204" pitchFamily="34" charset="0"/>
                <a:cs typeface="Arial" panose="020B0604020202020204" pitchFamily="34" charset="0"/>
              </a:rPr>
              <a:t>Bulhões</a:t>
            </a:r>
            <a:r>
              <a:rPr lang="en-GB" sz="1100">
                <a:solidFill>
                  <a:srgbClr val="0E0E0E"/>
                </a:solidFill>
                <a:effectLst/>
                <a:latin typeface="Arial" panose="020B0604020202020204" pitchFamily="34" charset="0"/>
                <a:cs typeface="Arial" panose="020B0604020202020204" pitchFamily="34" charset="0"/>
              </a:rPr>
              <a:t>, and </a:t>
            </a:r>
            <a:r>
              <a:rPr lang="en-GB" sz="1100" i="1">
                <a:solidFill>
                  <a:srgbClr val="0E0E0E"/>
                </a:solidFill>
                <a:effectLst/>
                <a:latin typeface="Arial" panose="020B0604020202020204" pitchFamily="34" charset="0"/>
                <a:cs typeface="Arial" panose="020B0604020202020204" pitchFamily="34" charset="0"/>
              </a:rPr>
              <a:t>Paulo Canas Rodrigues</a:t>
            </a:r>
            <a:r>
              <a:rPr lang="en-GB" sz="1100">
                <a:solidFill>
                  <a:srgbClr val="0E0E0E"/>
                </a:solidFill>
                <a:effectLst/>
                <a:latin typeface="Arial" panose="020B0604020202020204" pitchFamily="34" charset="0"/>
                <a:cs typeface="Arial" panose="020B0604020202020204" pitchFamily="34" charset="0"/>
              </a:rPr>
              <a:t>.</a:t>
            </a:r>
            <a:endParaRPr lang="en-GB" sz="1100">
              <a:solidFill>
                <a:srgbClr val="0E0E0E"/>
              </a:solidFill>
              <a:latin typeface="Arial" panose="020B0604020202020204" pitchFamily="34" charset="0"/>
              <a:cs typeface="Arial" panose="020B0604020202020204" pitchFamily="34" charset="0"/>
            </a:endParaRPr>
          </a:p>
          <a:p>
            <a:pPr marL="0" indent="0">
              <a:spcBef>
                <a:spcPts val="900"/>
              </a:spcBef>
              <a:buNone/>
            </a:pPr>
            <a:r>
              <a:rPr lang="en-GB" sz="1100" i="1">
                <a:solidFill>
                  <a:srgbClr val="0E0E0E"/>
                </a:solidFill>
                <a:effectLst/>
                <a:latin typeface="Arial" panose="020B0604020202020204" pitchFamily="34" charset="0"/>
                <a:cs typeface="Arial" panose="020B0604020202020204" pitchFamily="34" charset="0"/>
              </a:rPr>
              <a:t>Corresponding author</a:t>
            </a:r>
            <a:r>
              <a:rPr lang="en-GB" sz="1100">
                <a:solidFill>
                  <a:srgbClr val="0E0E0E"/>
                </a:solidFill>
                <a:effectLst/>
                <a:latin typeface="Arial" panose="020B0604020202020204" pitchFamily="34" charset="0"/>
                <a:cs typeface="Arial" panose="020B0604020202020204" pitchFamily="34" charset="0"/>
              </a:rPr>
              <a:t>: </a:t>
            </a:r>
            <a:r>
              <a:rPr lang="en-GB" sz="1100" err="1">
                <a:solidFill>
                  <a:srgbClr val="0E0E0E"/>
                </a:solidFill>
                <a:effectLst/>
                <a:latin typeface="Arial" panose="020B0604020202020204" pitchFamily="34" charset="0"/>
                <a:cs typeface="Arial" panose="020B0604020202020204" pitchFamily="34" charset="0"/>
              </a:rPr>
              <a:t>paulocanas@gmail.com</a:t>
            </a:r>
            <a:endParaRPr lang="en-GB" sz="1100">
              <a:solidFill>
                <a:srgbClr val="0E0E0E"/>
              </a:solidFill>
              <a:effectLst/>
              <a:latin typeface="Arial" panose="020B0604020202020204" pitchFamily="34" charset="0"/>
              <a:cs typeface="Arial" panose="020B0604020202020204" pitchFamily="34" charset="0"/>
            </a:endParaRPr>
          </a:p>
          <a:p>
            <a:endParaRPr lang="en-DE" sz="110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DE210DDF-79DC-B942-428B-2FF2A416EF66}"/>
              </a:ext>
            </a:extLst>
          </p:cNvPr>
          <p:cNvSpPr>
            <a:spLocks noGrp="1"/>
          </p:cNvSpPr>
          <p:nvPr>
            <p:ph type="dt" sz="half" idx="10"/>
          </p:nvPr>
        </p:nvSpPr>
        <p:spPr/>
        <p:txBody>
          <a:bodyPr/>
          <a:lstStyle/>
          <a:p>
            <a:fld id="{11B96697-4585-4368-989A-16003D150648}" type="datetime1">
              <a:rPr lang="de-CH" noProof="0" smtClean="0"/>
              <a:t>11.12.24</a:t>
            </a:fld>
            <a:endParaRPr lang="de-CH" noProof="0"/>
          </a:p>
        </p:txBody>
      </p:sp>
      <p:sp>
        <p:nvSpPr>
          <p:cNvPr id="5" name="Footer Placeholder 4">
            <a:extLst>
              <a:ext uri="{FF2B5EF4-FFF2-40B4-BE49-F238E27FC236}">
                <a16:creationId xmlns:a16="http://schemas.microsoft.com/office/drawing/2014/main" id="{5C61E859-7446-651B-ED27-C6BF03FADB98}"/>
              </a:ext>
            </a:extLst>
          </p:cNvPr>
          <p:cNvSpPr>
            <a:spLocks noGrp="1"/>
          </p:cNvSpPr>
          <p:nvPr>
            <p:ph type="ftr" sz="quarter" idx="11"/>
          </p:nvPr>
        </p:nvSpPr>
        <p:spPr/>
        <p:txBody>
          <a:bodyPr/>
          <a:lstStyle/>
          <a:p>
            <a:r>
              <a:rPr lang="de-DE" noProof="0"/>
              <a:t>Organisationseinheit verbal</a:t>
            </a:r>
            <a:endParaRPr lang="de-CH" noProof="0"/>
          </a:p>
        </p:txBody>
      </p:sp>
      <p:sp>
        <p:nvSpPr>
          <p:cNvPr id="6" name="Slide Number Placeholder 5">
            <a:extLst>
              <a:ext uri="{FF2B5EF4-FFF2-40B4-BE49-F238E27FC236}">
                <a16:creationId xmlns:a16="http://schemas.microsoft.com/office/drawing/2014/main" id="{63B36D4B-4E48-D492-D92B-02349B664812}"/>
              </a:ext>
            </a:extLst>
          </p:cNvPr>
          <p:cNvSpPr>
            <a:spLocks noGrp="1"/>
          </p:cNvSpPr>
          <p:nvPr>
            <p:ph type="sldNum" sz="quarter" idx="12"/>
          </p:nvPr>
        </p:nvSpPr>
        <p:spPr/>
        <p:txBody>
          <a:bodyPr/>
          <a:lstStyle/>
          <a:p>
            <a:fld id="{5ACA52AF-F19D-405C-AD5F-7D94B96A5CC3}" type="slidenum">
              <a:rPr lang="de-CH" noProof="0" smtClean="0"/>
              <a:t>2</a:t>
            </a:fld>
            <a:endParaRPr lang="de-CH" noProof="0"/>
          </a:p>
        </p:txBody>
      </p:sp>
      <p:pic>
        <p:nvPicPr>
          <p:cNvPr id="10" name="Picture 9" descr="A screenshot of a website&#10;&#10;Description automatically generated">
            <a:extLst>
              <a:ext uri="{FF2B5EF4-FFF2-40B4-BE49-F238E27FC236}">
                <a16:creationId xmlns:a16="http://schemas.microsoft.com/office/drawing/2014/main" id="{61782D05-E000-E0EE-97CE-C87BC0FC4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272" y="619411"/>
            <a:ext cx="9075420" cy="2809589"/>
          </a:xfrm>
          <a:prstGeom prst="rect">
            <a:avLst/>
          </a:prstGeom>
        </p:spPr>
      </p:pic>
    </p:spTree>
    <p:extLst>
      <p:ext uri="{BB962C8B-B14F-4D97-AF65-F5344CB8AC3E}">
        <p14:creationId xmlns:p14="http://schemas.microsoft.com/office/powerpoint/2010/main" val="31115000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1A8A2-68CB-5D03-C1B4-39C782545F4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DB57D2-F87E-F12A-9400-729DD9EEDE7D}"/>
              </a:ext>
            </a:extLst>
          </p:cNvPr>
          <p:cNvSpPr>
            <a:spLocks noGrp="1"/>
          </p:cNvSpPr>
          <p:nvPr>
            <p:ph type="title"/>
          </p:nvPr>
        </p:nvSpPr>
        <p:spPr>
          <a:xfrm>
            <a:off x="731837" y="260351"/>
            <a:ext cx="10728325" cy="900000"/>
          </a:xfrm>
        </p:spPr>
        <p:txBody>
          <a:bodyPr anchor="t">
            <a:normAutofit/>
          </a:bodyPr>
          <a:lstStyle/>
          <a:p>
            <a:pPr lvl="1" algn="l">
              <a:spcBef>
                <a:spcPts val="500"/>
              </a:spcBef>
            </a:pPr>
            <a:r>
              <a:rPr lang="de-DE" sz="2600" err="1">
                <a:cs typeface="Arial"/>
              </a:rPr>
              <a:t>Compare</a:t>
            </a:r>
            <a:r>
              <a:rPr lang="de-DE" sz="2600">
                <a:cs typeface="Arial"/>
              </a:rPr>
              <a:t> </a:t>
            </a:r>
            <a:r>
              <a:rPr lang="de-DE" sz="2600" err="1">
                <a:cs typeface="Arial"/>
              </a:rPr>
              <a:t>models</a:t>
            </a:r>
            <a:endParaRPr lang="de-DE" sz="2600">
              <a:solidFill>
                <a:schemeClr val="tx1"/>
              </a:solidFill>
            </a:endParaRPr>
          </a:p>
        </p:txBody>
      </p:sp>
      <p:sp>
        <p:nvSpPr>
          <p:cNvPr id="4" name="Datumsplatzhalter 3">
            <a:extLst>
              <a:ext uri="{FF2B5EF4-FFF2-40B4-BE49-F238E27FC236}">
                <a16:creationId xmlns:a16="http://schemas.microsoft.com/office/drawing/2014/main" id="{68077F6D-D388-AD78-560E-CCA2E47B8A07}"/>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7" name="Foliennummernplatzhalter 6">
            <a:extLst>
              <a:ext uri="{FF2B5EF4-FFF2-40B4-BE49-F238E27FC236}">
                <a16:creationId xmlns:a16="http://schemas.microsoft.com/office/drawing/2014/main" id="{C55EFD3A-4FDA-42E0-189A-65CF7A7F04EC}"/>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20</a:t>
            </a:fld>
            <a:endParaRPr lang="de-CH" noProof="0"/>
          </a:p>
        </p:txBody>
      </p:sp>
      <p:pic>
        <p:nvPicPr>
          <p:cNvPr id="9" name="Grafik 8">
            <a:extLst>
              <a:ext uri="{FF2B5EF4-FFF2-40B4-BE49-F238E27FC236}">
                <a16:creationId xmlns:a16="http://schemas.microsoft.com/office/drawing/2014/main" id="{FF858523-B5E8-7CB4-8061-A9BF3C9292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9000" y="1747271"/>
            <a:ext cx="4596999" cy="3363457"/>
          </a:xfrm>
          <a:prstGeom prst="rect">
            <a:avLst/>
          </a:prstGeom>
        </p:spPr>
      </p:pic>
      <p:pic>
        <p:nvPicPr>
          <p:cNvPr id="6" name="Grafik 8">
            <a:extLst>
              <a:ext uri="{FF2B5EF4-FFF2-40B4-BE49-F238E27FC236}">
                <a16:creationId xmlns:a16="http://schemas.microsoft.com/office/drawing/2014/main" id="{BF89C2F1-B5EF-72DB-5911-E84524DD44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82415" y="1820334"/>
            <a:ext cx="4355170" cy="3217332"/>
          </a:xfrm>
          <a:prstGeom prst="rect">
            <a:avLst/>
          </a:prstGeom>
        </p:spPr>
      </p:pic>
    </p:spTree>
    <p:extLst>
      <p:ext uri="{BB962C8B-B14F-4D97-AF65-F5344CB8AC3E}">
        <p14:creationId xmlns:p14="http://schemas.microsoft.com/office/powerpoint/2010/main" val="3671800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DFA603-7584-C193-9290-1D911EA691BC}"/>
              </a:ext>
            </a:extLst>
          </p:cNvPr>
          <p:cNvSpPr>
            <a:spLocks noGrp="1"/>
          </p:cNvSpPr>
          <p:nvPr>
            <p:ph type="dt" sz="half" idx="10"/>
          </p:nvPr>
        </p:nvSpPr>
        <p:spPr/>
        <p:txBody>
          <a:bodyPr/>
          <a:lstStyle/>
          <a:p>
            <a:fld id="{C47C2547-0B26-4181-9958-0F74634B97A1}" type="datetime1">
              <a:rPr lang="de-CH" noProof="0" smtClean="0"/>
              <a:t>11.12.24</a:t>
            </a:fld>
            <a:endParaRPr lang="de-CH" noProof="0"/>
          </a:p>
        </p:txBody>
      </p:sp>
      <p:sp>
        <p:nvSpPr>
          <p:cNvPr id="4" name="Footer Placeholder 3">
            <a:extLst>
              <a:ext uri="{FF2B5EF4-FFF2-40B4-BE49-F238E27FC236}">
                <a16:creationId xmlns:a16="http://schemas.microsoft.com/office/drawing/2014/main" id="{88C087A9-846F-CD86-9DB1-58906893AF86}"/>
              </a:ext>
            </a:extLst>
          </p:cNvPr>
          <p:cNvSpPr>
            <a:spLocks noGrp="1"/>
          </p:cNvSpPr>
          <p:nvPr>
            <p:ph type="ftr" sz="quarter" idx="11"/>
          </p:nvPr>
        </p:nvSpPr>
        <p:spPr/>
        <p:txBody>
          <a:bodyPr/>
          <a:lstStyle/>
          <a:p>
            <a:r>
              <a:rPr lang="de-DE" noProof="0"/>
              <a:t>Organisationseinheit verbal</a:t>
            </a:r>
            <a:endParaRPr lang="de-CH" noProof="0"/>
          </a:p>
        </p:txBody>
      </p:sp>
      <p:sp>
        <p:nvSpPr>
          <p:cNvPr id="5" name="Slide Number Placeholder 4">
            <a:extLst>
              <a:ext uri="{FF2B5EF4-FFF2-40B4-BE49-F238E27FC236}">
                <a16:creationId xmlns:a16="http://schemas.microsoft.com/office/drawing/2014/main" id="{EE961907-B1CA-03E1-FD24-855222549E54}"/>
              </a:ext>
            </a:extLst>
          </p:cNvPr>
          <p:cNvSpPr>
            <a:spLocks noGrp="1"/>
          </p:cNvSpPr>
          <p:nvPr>
            <p:ph type="sldNum" sz="quarter" idx="12"/>
          </p:nvPr>
        </p:nvSpPr>
        <p:spPr/>
        <p:txBody>
          <a:bodyPr/>
          <a:lstStyle/>
          <a:p>
            <a:fld id="{5ACA52AF-F19D-405C-AD5F-7D94B96A5CC3}" type="slidenum">
              <a:rPr lang="de-CH" noProof="0" smtClean="0"/>
              <a:t>21</a:t>
            </a:fld>
            <a:endParaRPr lang="de-CH" noProof="0"/>
          </a:p>
        </p:txBody>
      </p:sp>
      <p:sp>
        <p:nvSpPr>
          <p:cNvPr id="9" name="Titel 1">
            <a:extLst>
              <a:ext uri="{FF2B5EF4-FFF2-40B4-BE49-F238E27FC236}">
                <a16:creationId xmlns:a16="http://schemas.microsoft.com/office/drawing/2014/main" id="{BE41DE8B-1E5C-51C8-54C7-F7AC952B9BEA}"/>
              </a:ext>
            </a:extLst>
          </p:cNvPr>
          <p:cNvSpPr>
            <a:spLocks noGrp="1"/>
          </p:cNvSpPr>
          <p:nvPr>
            <p:ph type="title"/>
          </p:nvPr>
        </p:nvSpPr>
        <p:spPr>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2600" kern="1200">
                <a:solidFill>
                  <a:schemeClr val="tx1"/>
                </a:solidFill>
                <a:latin typeface="+mj-lt"/>
                <a:ea typeface="+mj-ea"/>
                <a:cs typeface="+mj-cs"/>
              </a:defRPr>
            </a:lvl1pPr>
          </a:lstStyle>
          <a:p>
            <a:pPr lvl="1" algn="l">
              <a:spcBef>
                <a:spcPts val="500"/>
              </a:spcBef>
            </a:pPr>
            <a:r>
              <a:rPr lang="de-DE" sz="2600" err="1">
                <a:cs typeface="Arial"/>
              </a:rPr>
              <a:t>Compare</a:t>
            </a:r>
            <a:r>
              <a:rPr lang="de-DE" sz="2600">
                <a:cs typeface="Arial"/>
              </a:rPr>
              <a:t> </a:t>
            </a:r>
            <a:r>
              <a:rPr lang="de-DE" sz="2600" err="1">
                <a:cs typeface="Arial"/>
              </a:rPr>
              <a:t>models</a:t>
            </a:r>
            <a:endParaRPr lang="de-DE" sz="2600">
              <a:solidFill>
                <a:schemeClr val="tx1"/>
              </a:solidFill>
            </a:endParaRPr>
          </a:p>
        </p:txBody>
      </p:sp>
      <p:sp>
        <p:nvSpPr>
          <p:cNvPr id="10" name="TextBox 9">
            <a:extLst>
              <a:ext uri="{FF2B5EF4-FFF2-40B4-BE49-F238E27FC236}">
                <a16:creationId xmlns:a16="http://schemas.microsoft.com/office/drawing/2014/main" id="{86E289D5-365C-7839-9422-4D943D401BAA}"/>
              </a:ext>
            </a:extLst>
          </p:cNvPr>
          <p:cNvSpPr txBox="1"/>
          <p:nvPr/>
        </p:nvSpPr>
        <p:spPr>
          <a:xfrm>
            <a:off x="5181600" y="2514600"/>
            <a:ext cx="1828800" cy="1828800"/>
          </a:xfrm>
          <a:prstGeom prst="rect">
            <a:avLst/>
          </a:prstGeom>
          <a:noFill/>
        </p:spPr>
        <p:txBody>
          <a:bodyPr wrap="square" rtlCol="0">
            <a:spAutoFit/>
          </a:bodyPr>
          <a:lstStyle/>
          <a:p>
            <a:pPr algn="l"/>
            <a:endParaRPr lang="en-CH"/>
          </a:p>
        </p:txBody>
      </p:sp>
      <p:sp>
        <p:nvSpPr>
          <p:cNvPr id="8" name="TextBox 7">
            <a:extLst>
              <a:ext uri="{FF2B5EF4-FFF2-40B4-BE49-F238E27FC236}">
                <a16:creationId xmlns:a16="http://schemas.microsoft.com/office/drawing/2014/main" id="{A43EB427-E934-9D72-D7CD-381D3B29DDF0}"/>
              </a:ext>
            </a:extLst>
          </p:cNvPr>
          <p:cNvSpPr txBox="1"/>
          <p:nvPr/>
        </p:nvSpPr>
        <p:spPr>
          <a:xfrm>
            <a:off x="731837" y="1481078"/>
            <a:ext cx="5400000" cy="2862322"/>
          </a:xfrm>
          <a:prstGeom prst="rect">
            <a:avLst/>
          </a:prstGeom>
          <a:noFill/>
        </p:spPr>
        <p:txBody>
          <a:bodyPr wrap="square" rtlCol="0">
            <a:spAutoFit/>
          </a:bodyPr>
          <a:lstStyle/>
          <a:p>
            <a:r>
              <a:rPr lang="en-US" b="1"/>
              <a:t>Big model:</a:t>
            </a:r>
          </a:p>
          <a:p>
            <a:endParaRPr lang="en-US" sz="1800" kern="1200">
              <a:solidFill>
                <a:schemeClr val="tx1"/>
              </a:solidFill>
              <a:latin typeface="+mn-lt"/>
              <a:ea typeface="+mn-ea"/>
              <a:cs typeface="+mn-cs"/>
            </a:endParaRPr>
          </a:p>
          <a:p>
            <a:r>
              <a:rPr lang="en-US"/>
              <a:t>DIC: 1 459 754.219</a:t>
            </a:r>
          </a:p>
          <a:p>
            <a:r>
              <a:rPr lang="en-US"/>
              <a:t>Log likelihood: -728 709.882</a:t>
            </a:r>
          </a:p>
          <a:p>
            <a:endParaRPr lang="en-US" sz="1800" kern="1200">
              <a:solidFill>
                <a:schemeClr val="tx1"/>
              </a:solidFill>
              <a:latin typeface="+mn-lt"/>
              <a:ea typeface="+mn-ea"/>
              <a:cs typeface="+mn-cs"/>
            </a:endParaRPr>
          </a:p>
          <a:p>
            <a:r>
              <a:rPr lang="en-US" b="1"/>
              <a:t>Small model:</a:t>
            </a:r>
          </a:p>
          <a:p>
            <a:endParaRPr lang="en-US" sz="1800" kern="1200">
              <a:solidFill>
                <a:schemeClr val="tx1"/>
              </a:solidFill>
              <a:latin typeface="+mn-lt"/>
              <a:ea typeface="+mn-ea"/>
              <a:cs typeface="+mn-cs"/>
            </a:endParaRPr>
          </a:p>
          <a:p>
            <a:r>
              <a:rPr lang="en-US" sz="1800" kern="1200">
                <a:solidFill>
                  <a:schemeClr val="tx1"/>
                </a:solidFill>
                <a:latin typeface="+mn-lt"/>
                <a:ea typeface="+mn-ea"/>
                <a:cs typeface="+mn-cs"/>
              </a:rPr>
              <a:t>DIC: 1 304 898 304.0</a:t>
            </a:r>
          </a:p>
          <a:p>
            <a:r>
              <a:rPr lang="en-US"/>
              <a:t>Log likelihood: -</a:t>
            </a:r>
            <a:r>
              <a:rPr lang="de-DE"/>
              <a:t>25 457 027.72</a:t>
            </a:r>
            <a:endParaRPr lang="en-US"/>
          </a:p>
          <a:p>
            <a:endParaRPr lang="en-US" sz="1800" kern="1200">
              <a:solidFill>
                <a:schemeClr val="tx1"/>
              </a:solidFill>
              <a:latin typeface="+mn-lt"/>
              <a:ea typeface="+mn-ea"/>
              <a:cs typeface="+mn-cs"/>
            </a:endParaRPr>
          </a:p>
        </p:txBody>
      </p:sp>
    </p:spTree>
    <p:extLst>
      <p:ext uri="{BB962C8B-B14F-4D97-AF65-F5344CB8AC3E}">
        <p14:creationId xmlns:p14="http://schemas.microsoft.com/office/powerpoint/2010/main" val="35673554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0C954-C8F4-529D-5B6E-E275D21712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266176B-F035-984B-9C20-B04BC0DD9468}"/>
              </a:ext>
            </a:extLst>
          </p:cNvPr>
          <p:cNvSpPr>
            <a:spLocks noGrp="1"/>
          </p:cNvSpPr>
          <p:nvPr>
            <p:ph type="title"/>
          </p:nvPr>
        </p:nvSpPr>
        <p:spPr>
          <a:xfrm>
            <a:off x="731837" y="260351"/>
            <a:ext cx="10728325" cy="900000"/>
          </a:xfrm>
        </p:spPr>
        <p:txBody>
          <a:bodyPr anchor="ctr">
            <a:normAutofit/>
          </a:bodyPr>
          <a:lstStyle/>
          <a:p>
            <a:pPr>
              <a:spcBef>
                <a:spcPts val="1000"/>
              </a:spcBef>
            </a:pPr>
            <a:r>
              <a:rPr lang="de-DE" err="1"/>
              <a:t>Goodness</a:t>
            </a:r>
            <a:r>
              <a:rPr lang="de-DE"/>
              <a:t> </a:t>
            </a:r>
            <a:r>
              <a:rPr lang="de-DE" err="1"/>
              <a:t>of</a:t>
            </a:r>
            <a:r>
              <a:rPr lang="de-DE"/>
              <a:t> fit &amp; </a:t>
            </a:r>
            <a:r>
              <a:rPr lang="de-DE" err="1"/>
              <a:t>Compare</a:t>
            </a:r>
            <a:r>
              <a:rPr lang="de-DE"/>
              <a:t> </a:t>
            </a:r>
            <a:r>
              <a:rPr lang="de-DE" err="1"/>
              <a:t>models</a:t>
            </a:r>
            <a:endParaRPr lang="de-DE"/>
          </a:p>
          <a:p>
            <a:endParaRPr lang="de-DE"/>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B84F9A45-EB56-D5BF-F588-5C6CA2A9B038}"/>
                  </a:ext>
                </a:extLst>
              </p:cNvPr>
              <p:cNvSpPr txBox="1"/>
              <p:nvPr/>
            </p:nvSpPr>
            <p:spPr>
              <a:xfrm>
                <a:off x="7571700" y="2881875"/>
                <a:ext cx="5268912" cy="4680000"/>
              </a:xfrm>
              <a:prstGeom prst="rect">
                <a:avLst/>
              </a:prstGeom>
            </p:spPr>
            <p:txBody>
              <a:bodyPr vert="horz" lIns="0" tIns="0" rIns="0" bIns="0" rtlCol="0">
                <a:normAutofit/>
              </a:bodyPr>
              <a:lstStyle/>
              <a:p>
                <a:pPr algn="ctr">
                  <a:spcBef>
                    <a:spcPts val="1000"/>
                  </a:spcBef>
                </a:pPr>
                <a:endParaRPr lang="en-GB" b="0" i="1">
                  <a:effectLst/>
                  <a:latin typeface="Cambria Math" panose="02040503050406030204" pitchFamily="18" charset="0"/>
                  <a:ea typeface="Cambria Math" panose="02040503050406030204" pitchFamily="18" charset="0"/>
                  <a:cs typeface="Arial" panose="020B0604020202020204" pitchFamily="34" charset="0"/>
                </a:endParaRPr>
              </a:p>
              <a:p>
                <a:pPr algn="ctr">
                  <a:spcBef>
                    <a:spcPts val="1000"/>
                  </a:spcBef>
                </a:pPr>
                <a14:m>
                  <m:oMath xmlns:m="http://schemas.openxmlformats.org/officeDocument/2006/math">
                    <m:sSup>
                      <m:sSupPr>
                        <m:ctrlPr>
                          <a:rPr lang="en-GB" b="0" i="1" dirty="0" smtClean="0">
                            <a:effectLst/>
                            <a:latin typeface="Cambria Math" panose="02040503050406030204" pitchFamily="18" charset="0"/>
                            <a:ea typeface="Cambria Math" panose="02040503050406030204" pitchFamily="18" charset="0"/>
                            <a:cs typeface="Arial" panose="020B0604020202020204" pitchFamily="34" charset="0"/>
                          </a:rPr>
                        </m:ctrlPr>
                      </m:sSupPr>
                      <m:e>
                        <m:r>
                          <a:rPr lang="en-GB" i="1" dirty="0">
                            <a:latin typeface="Cambria Math" panose="02040503050406030204" pitchFamily="18" charset="0"/>
                            <a:ea typeface="Cambria Math" panose="02040503050406030204" pitchFamily="18" charset="0"/>
                            <a:cs typeface="Arial" panose="020B0604020202020204" pitchFamily="34" charset="0"/>
                          </a:rPr>
                          <m:t>𝜒</m:t>
                        </m:r>
                      </m:e>
                      <m:sup>
                        <m:r>
                          <a:rPr lang="en-US" b="0" i="1" dirty="0" smtClean="0">
                            <a:effectLst/>
                            <a:latin typeface="Cambria Math" panose="02040503050406030204" pitchFamily="18" charset="0"/>
                            <a:ea typeface="Cambria Math" panose="02040503050406030204" pitchFamily="18" charset="0"/>
                            <a:cs typeface="Arial" panose="020B0604020202020204" pitchFamily="34" charset="0"/>
                          </a:rPr>
                          <m:t>2</m:t>
                        </m:r>
                      </m:sup>
                    </m:sSup>
                    <m:r>
                      <a:rPr lang="en-GB" b="0" i="1" dirty="0" smtClean="0">
                        <a:effectLst/>
                        <a:latin typeface="Cambria Math" panose="02040503050406030204" pitchFamily="18" charset="0"/>
                        <a:cs typeface="Arial" panose="020B0604020202020204" pitchFamily="34" charset="0"/>
                      </a:rPr>
                      <m:t> </m:t>
                    </m:r>
                  </m:oMath>
                </a14:m>
                <a:r>
                  <a:rPr lang="el-GR"/>
                  <a:t>=</a:t>
                </a:r>
                <a:r>
                  <a:rPr lang="en-US">
                    <a:latin typeface="Arial" panose="020B0604020202020204" pitchFamily="34" charset="0"/>
                    <a:cs typeface="Arial" panose="020B0604020202020204" pitchFamily="34" charset="0"/>
                  </a:rPr>
                  <a:t> 55</a:t>
                </a:r>
                <a:endParaRPr lang="en-US"/>
              </a:p>
            </p:txBody>
          </p:sp>
        </mc:Choice>
        <mc:Fallback xmlns="">
          <p:sp>
            <p:nvSpPr>
              <p:cNvPr id="5" name="Textfeld 4">
                <a:extLst>
                  <a:ext uri="{FF2B5EF4-FFF2-40B4-BE49-F238E27FC236}">
                    <a16:creationId xmlns:a16="http://schemas.microsoft.com/office/drawing/2014/main" id="{B84F9A45-EB56-D5BF-F588-5C6CA2A9B038}"/>
                  </a:ext>
                </a:extLst>
              </p:cNvPr>
              <p:cNvSpPr txBox="1">
                <a:spLocks noRot="1" noChangeAspect="1" noMove="1" noResize="1" noEditPoints="1" noAdjustHandles="1" noChangeArrowheads="1" noChangeShapeType="1" noTextEdit="1"/>
              </p:cNvSpPr>
              <p:nvPr/>
            </p:nvSpPr>
            <p:spPr>
              <a:xfrm>
                <a:off x="7571700" y="2881875"/>
                <a:ext cx="5268912" cy="4680000"/>
              </a:xfrm>
              <a:prstGeom prst="rect">
                <a:avLst/>
              </a:prstGeom>
              <a:blipFill>
                <a:blip r:embed="rId2"/>
                <a:stretch>
                  <a:fillRect/>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2723BA57-B1C8-1FE3-21E8-D016AED1A5DE}"/>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688E238B-19C1-43CC-B369-032B8A600BC8}" type="datetime1">
              <a:rPr lang="de-CH" smtClean="0"/>
              <a:pPr>
                <a:spcAft>
                  <a:spcPts val="600"/>
                </a:spcAft>
              </a:pPr>
              <a:t>11.12.24</a:t>
            </a:fld>
            <a:endParaRPr lang="de-CH"/>
          </a:p>
        </p:txBody>
      </p:sp>
      <p:sp>
        <p:nvSpPr>
          <p:cNvPr id="6" name="Foliennummernplatzhalter 5">
            <a:extLst>
              <a:ext uri="{FF2B5EF4-FFF2-40B4-BE49-F238E27FC236}">
                <a16:creationId xmlns:a16="http://schemas.microsoft.com/office/drawing/2014/main" id="{00D0E40C-1FA7-6FB2-7572-72925027050D}"/>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22</a:t>
            </a:fld>
            <a:endParaRPr lang="de-CH"/>
          </a:p>
        </p:txBody>
      </p:sp>
      <p:pic>
        <p:nvPicPr>
          <p:cNvPr id="7" name="Picture 6">
            <a:extLst>
              <a:ext uri="{FF2B5EF4-FFF2-40B4-BE49-F238E27FC236}">
                <a16:creationId xmlns:a16="http://schemas.microsoft.com/office/drawing/2014/main" id="{F0D862BC-E5CB-D40F-0966-EF61C1982F39}"/>
              </a:ext>
            </a:extLst>
          </p:cNvPr>
          <p:cNvPicPr>
            <a:picLocks noChangeAspect="1"/>
          </p:cNvPicPr>
          <p:nvPr/>
        </p:nvPicPr>
        <p:blipFill>
          <a:blip r:embed="rId3">
            <a:extLst>
              <a:ext uri="{28A0092B-C50C-407E-A947-70E740481C1C}">
                <a14:useLocalDpi xmlns:a14="http://schemas.microsoft.com/office/drawing/2010/main" val="0"/>
              </a:ext>
            </a:extLst>
          </a:blip>
          <a:srcRect l="117" r="-82"/>
          <a:stretch/>
        </p:blipFill>
        <p:spPr>
          <a:xfrm>
            <a:off x="478552" y="1160351"/>
            <a:ext cx="7976957" cy="5186839"/>
          </a:xfrm>
          <a:prstGeom prst="rect">
            <a:avLst/>
          </a:prstGeom>
          <a:noFill/>
        </p:spPr>
      </p:pic>
    </p:spTree>
    <p:extLst>
      <p:ext uri="{BB962C8B-B14F-4D97-AF65-F5344CB8AC3E}">
        <p14:creationId xmlns:p14="http://schemas.microsoft.com/office/powerpoint/2010/main" val="315184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2A71FBB-3009-40AD-979B-DB4E5F59289E}"/>
              </a:ext>
            </a:extLst>
          </p:cNvPr>
          <p:cNvSpPr>
            <a:spLocks noGrp="1"/>
          </p:cNvSpPr>
          <p:nvPr>
            <p:ph idx="1"/>
          </p:nvPr>
        </p:nvSpPr>
        <p:spPr/>
        <p:txBody>
          <a:bodyPr/>
          <a:lstStyle/>
          <a:p>
            <a:r>
              <a:rPr lang="de-DE"/>
              <a:t>Jan Fritz: 	</a:t>
            </a:r>
            <a:r>
              <a:rPr lang="de-DE" err="1"/>
              <a:t>jfritz@student.ethz.ch</a:t>
            </a:r>
            <a:endParaRPr lang="de-DE"/>
          </a:p>
          <a:p>
            <a:r>
              <a:rPr lang="de-DE"/>
              <a:t>Niklas Viebig: 	</a:t>
            </a:r>
            <a:r>
              <a:rPr lang="de-DE" err="1"/>
              <a:t>nviebig@student.ethz.ch</a:t>
            </a:r>
            <a:endParaRPr lang="de-DE"/>
          </a:p>
          <a:p>
            <a:r>
              <a:rPr lang="de-DE"/>
              <a:t>Luca Titze:	</a:t>
            </a:r>
            <a:r>
              <a:rPr lang="de-DE" err="1"/>
              <a:t>ltitze@student.ethz.ch</a:t>
            </a:r>
            <a:endParaRPr lang="de-DE"/>
          </a:p>
          <a:p>
            <a:r>
              <a:rPr lang="de-DE"/>
              <a:t>Victor </a:t>
            </a:r>
            <a:r>
              <a:rPr lang="de-DE" err="1"/>
              <a:t>Windhab</a:t>
            </a:r>
            <a:r>
              <a:rPr lang="de-DE"/>
              <a:t>: 	</a:t>
            </a:r>
            <a:r>
              <a:rPr lang="de-DE" err="1"/>
              <a:t>vwindhab@student.ethz.ch</a:t>
            </a:r>
            <a:endParaRPr lang="de-DE"/>
          </a:p>
        </p:txBody>
      </p:sp>
    </p:spTree>
    <p:extLst>
      <p:ext uri="{BB962C8B-B14F-4D97-AF65-F5344CB8AC3E}">
        <p14:creationId xmlns:p14="http://schemas.microsoft.com/office/powerpoint/2010/main" val="1284261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753FD-E14F-A6E7-4169-356FBEDECD0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4F3DD54-B21B-2232-AF2C-81AB77C4654A}"/>
              </a:ext>
            </a:extLst>
          </p:cNvPr>
          <p:cNvSpPr>
            <a:spLocks noGrp="1"/>
          </p:cNvSpPr>
          <p:nvPr>
            <p:ph type="title"/>
          </p:nvPr>
        </p:nvSpPr>
        <p:spPr/>
        <p:txBody>
          <a:bodyPr/>
          <a:lstStyle/>
          <a:p>
            <a:pPr>
              <a:lnSpc>
                <a:spcPct val="100000"/>
              </a:lnSpc>
              <a:spcBef>
                <a:spcPts val="1000"/>
              </a:spcBef>
            </a:pPr>
            <a:r>
              <a:rPr lang="de-DE" err="1"/>
              <a:t>What</a:t>
            </a:r>
            <a:r>
              <a:rPr lang="de-DE"/>
              <a:t> </a:t>
            </a:r>
            <a:r>
              <a:rPr lang="de-DE" err="1"/>
              <a:t>data</a:t>
            </a:r>
            <a:r>
              <a:rPr lang="de-DE"/>
              <a:t> do </a:t>
            </a:r>
            <a:r>
              <a:rPr lang="de-DE" err="1"/>
              <a:t>we</a:t>
            </a:r>
            <a:r>
              <a:rPr lang="de-DE"/>
              <a:t> </a:t>
            </a:r>
            <a:r>
              <a:rPr lang="de-DE" err="1"/>
              <a:t>use</a:t>
            </a:r>
            <a:r>
              <a:rPr lang="de-DE"/>
              <a:t> and </a:t>
            </a:r>
            <a:r>
              <a:rPr lang="de-DE" err="1"/>
              <a:t>why</a:t>
            </a:r>
            <a:r>
              <a:rPr lang="de-DE"/>
              <a:t>?</a:t>
            </a:r>
            <a:endParaRPr lang="de-DE">
              <a:cs typeface="Arial"/>
            </a:endParaRPr>
          </a:p>
          <a:p>
            <a:endParaRPr lang="de-DE">
              <a:cs typeface="Arial"/>
            </a:endParaRPr>
          </a:p>
        </p:txBody>
      </p:sp>
      <p:sp>
        <p:nvSpPr>
          <p:cNvPr id="4" name="Datumsplatzhalter 3">
            <a:extLst>
              <a:ext uri="{FF2B5EF4-FFF2-40B4-BE49-F238E27FC236}">
                <a16:creationId xmlns:a16="http://schemas.microsoft.com/office/drawing/2014/main" id="{31DB398A-50F9-DDD4-B3B9-CF494B6D372F}"/>
              </a:ext>
            </a:extLst>
          </p:cNvPr>
          <p:cNvSpPr>
            <a:spLocks noGrp="1"/>
          </p:cNvSpPr>
          <p:nvPr>
            <p:ph type="dt" sz="half" idx="10"/>
          </p:nvPr>
        </p:nvSpPr>
        <p:spPr/>
        <p:txBody>
          <a:bodyPr/>
          <a:lstStyle/>
          <a:p>
            <a:fld id="{8D93BFA6-70D2-4653-B5CB-D3376F3BFAE7}" type="datetime1">
              <a:rPr lang="de-CH" noProof="0" smtClean="0"/>
              <a:t>11.12.24</a:t>
            </a:fld>
            <a:endParaRPr lang="de-CH" noProof="0"/>
          </a:p>
        </p:txBody>
      </p:sp>
      <p:sp>
        <p:nvSpPr>
          <p:cNvPr id="6" name="Foliennummernplatzhalter 5">
            <a:extLst>
              <a:ext uri="{FF2B5EF4-FFF2-40B4-BE49-F238E27FC236}">
                <a16:creationId xmlns:a16="http://schemas.microsoft.com/office/drawing/2014/main" id="{9EF5900B-B97C-CA7A-618C-7B9ECE76154B}"/>
              </a:ext>
            </a:extLst>
          </p:cNvPr>
          <p:cNvSpPr>
            <a:spLocks noGrp="1"/>
          </p:cNvSpPr>
          <p:nvPr>
            <p:ph type="sldNum" sz="quarter" idx="12"/>
          </p:nvPr>
        </p:nvSpPr>
        <p:spPr/>
        <p:txBody>
          <a:bodyPr/>
          <a:lstStyle/>
          <a:p>
            <a:fld id="{5ACA52AF-F19D-405C-AD5F-7D94B96A5CC3}" type="slidenum">
              <a:rPr lang="de-CH" noProof="0" smtClean="0"/>
              <a:t>24</a:t>
            </a:fld>
            <a:endParaRPr lang="de-CH" noProof="0"/>
          </a:p>
        </p:txBody>
      </p:sp>
      <p:sp>
        <p:nvSpPr>
          <p:cNvPr id="7" name="Inhaltsplatzhalter 2">
            <a:extLst>
              <a:ext uri="{FF2B5EF4-FFF2-40B4-BE49-F238E27FC236}">
                <a16:creationId xmlns:a16="http://schemas.microsoft.com/office/drawing/2014/main" id="{7FF5AE5E-B94D-5A04-0C99-4175CAC7980A}"/>
              </a:ext>
            </a:extLst>
          </p:cNvPr>
          <p:cNvSpPr>
            <a:spLocks noGrp="1"/>
          </p:cNvSpPr>
          <p:nvPr>
            <p:ph idx="1"/>
          </p:nvPr>
        </p:nvSpPr>
        <p:spPr>
          <a:xfrm>
            <a:off x="731838" y="1412875"/>
            <a:ext cx="10728325" cy="4679950"/>
          </a:xfrm>
        </p:spPr>
        <p:txBody>
          <a:bodyPr vert="horz" lIns="0" tIns="0" rIns="0" bIns="0" rtlCol="0" anchor="t">
            <a:noAutofit/>
          </a:bodyPr>
          <a:lstStyle/>
          <a:p>
            <a:r>
              <a:rPr lang="de-DE" sz="1500" b="1" err="1">
                <a:solidFill>
                  <a:srgbClr val="0E0E0E"/>
                </a:solidFill>
                <a:effectLst/>
                <a:latin typeface="Arial" panose="020B0604020202020204" pitchFamily="34" charset="0"/>
                <a:cs typeface="Arial" panose="020B0604020202020204" pitchFamily="34" charset="0"/>
              </a:rPr>
              <a:t>vec_Munic</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Unique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identifier</a:t>
            </a:r>
            <a:r>
              <a:rPr lang="de-DE" sz="1500">
                <a:solidFill>
                  <a:srgbClr val="0E0E0E"/>
                </a:solidFill>
                <a:effectLst/>
                <a:latin typeface="Arial" panose="020B0604020202020204" pitchFamily="34" charset="0"/>
                <a:cs typeface="Arial" panose="020B0604020202020204" pitchFamily="34" charset="0"/>
              </a:rPr>
              <a:t> for the </a:t>
            </a:r>
            <a:r>
              <a:rPr lang="de-DE" sz="1500" err="1">
                <a:solidFill>
                  <a:srgbClr val="0E0E0E"/>
                </a:solidFill>
                <a:effectLst/>
                <a:latin typeface="Arial" panose="020B0604020202020204" pitchFamily="34" charset="0"/>
                <a:cs typeface="Arial" panose="020B0604020202020204" pitchFamily="34" charset="0"/>
              </a:rPr>
              <a:t>municipality</a:t>
            </a:r>
            <a:r>
              <a:rPr lang="de-DE" sz="1500">
                <a:solidFill>
                  <a:srgbClr val="0E0E0E"/>
                </a:solidFill>
                <a:latin typeface="Arial" panose="020B0604020202020204" pitchFamily="34" charset="0"/>
                <a:cs typeface="Arial" panose="020B0604020202020204" pitchFamily="34" charset="0"/>
              </a:rPr>
              <a:t> (558 </a:t>
            </a:r>
            <a:r>
              <a:rPr lang="de-DE" sz="1500" err="1">
                <a:solidFill>
                  <a:srgbClr val="0E0E0E"/>
                </a:solidFill>
                <a:latin typeface="Arial" panose="020B0604020202020204" pitchFamily="34" charset="0"/>
                <a:cs typeface="Arial" panose="020B0604020202020204" pitchFamily="34" charset="0"/>
              </a:rPr>
              <a:t>unique</a:t>
            </a:r>
            <a:r>
              <a:rPr lang="de-DE" sz="1500">
                <a:solidFill>
                  <a:srgbClr val="0E0E0E"/>
                </a:solidFill>
                <a:latin typeface="Arial" panose="020B0604020202020204" pitchFamily="34" charset="0"/>
                <a:cs typeface="Arial" panose="020B0604020202020204" pitchFamily="34" charset="0"/>
              </a:rPr>
              <a:t> </a:t>
            </a:r>
            <a:r>
              <a:rPr lang="de-DE" sz="1500" err="1">
                <a:solidFill>
                  <a:srgbClr val="0E0E0E"/>
                </a:solidFill>
                <a:latin typeface="Arial" panose="020B0604020202020204" pitchFamily="34" charset="0"/>
                <a:cs typeface="Arial" panose="020B0604020202020204" pitchFamily="34" charset="0"/>
              </a:rPr>
              <a:t>ones</a:t>
            </a:r>
            <a:r>
              <a:rPr lang="de-DE" sz="1500">
                <a:solidFill>
                  <a:srgbClr val="0E0E0E"/>
                </a:solidFill>
                <a:latin typeface="Arial" panose="020B0604020202020204" pitchFamily="34" charset="0"/>
                <a:cs typeface="Arial" panose="020B0604020202020204" pitchFamily="34" charset="0"/>
              </a:rPr>
              <a:t> )</a:t>
            </a:r>
            <a:endParaRPr lang="de-DE" sz="1500">
              <a:solidFill>
                <a:srgbClr val="0E0E0E"/>
              </a:solidFill>
              <a:effectLst/>
              <a:latin typeface="Arial" panose="020B0604020202020204" pitchFamily="34" charset="0"/>
              <a:cs typeface="Arial" panose="020B0604020202020204" pitchFamily="34" charset="0"/>
            </a:endParaRPr>
          </a:p>
          <a:p>
            <a:pPr>
              <a:spcBef>
                <a:spcPts val="900"/>
              </a:spcBef>
            </a:pPr>
            <a:r>
              <a:rPr lang="de-DE" sz="1500" b="1" err="1">
                <a:solidFill>
                  <a:srgbClr val="0E0E0E"/>
                </a:solidFill>
                <a:effectLst/>
                <a:latin typeface="Arial" panose="020B0604020202020204" pitchFamily="34" charset="0"/>
                <a:cs typeface="Arial" panose="020B0604020202020204" pitchFamily="34" charset="0"/>
              </a:rPr>
              <a:t>vec_Month</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Month</a:t>
            </a:r>
            <a:r>
              <a:rPr lang="de-DE" sz="1500">
                <a:solidFill>
                  <a:srgbClr val="0E0E0E"/>
                </a:solidFill>
                <a:effectLst/>
                <a:latin typeface="Arial" panose="020B0604020202020204" pitchFamily="34" charset="0"/>
                <a:cs typeface="Arial" panose="020B0604020202020204" pitchFamily="34" charset="0"/>
              </a:rPr>
              <a:t> of </a:t>
            </a:r>
            <a:r>
              <a:rPr lang="de-DE" sz="1500" err="1">
                <a:solidFill>
                  <a:srgbClr val="0E0E0E"/>
                </a:solidFill>
                <a:effectLst/>
                <a:latin typeface="Arial" panose="020B0604020202020204" pitchFamily="34" charset="0"/>
                <a:cs typeface="Arial" panose="020B0604020202020204" pitchFamily="34" charset="0"/>
              </a:rPr>
              <a:t>observation</a:t>
            </a:r>
            <a:r>
              <a:rPr lang="de-DE" sz="1500">
                <a:solidFill>
                  <a:srgbClr val="0E0E0E"/>
                </a:solidFill>
                <a:effectLst/>
                <a:latin typeface="Arial" panose="020B0604020202020204" pitchFamily="34" charset="0"/>
                <a:cs typeface="Arial" panose="020B0604020202020204" pitchFamily="34" charset="0"/>
              </a:rPr>
              <a:t> (1 to 120)</a:t>
            </a:r>
          </a:p>
          <a:p>
            <a:pPr>
              <a:spcBef>
                <a:spcPts val="900"/>
              </a:spcBef>
            </a:pPr>
            <a:r>
              <a:rPr lang="de-DE" sz="1500" b="1" err="1">
                <a:solidFill>
                  <a:srgbClr val="0E0E0E"/>
                </a:solidFill>
                <a:effectLst/>
                <a:latin typeface="Arial" panose="020B0604020202020204" pitchFamily="34" charset="0"/>
                <a:cs typeface="Arial" panose="020B0604020202020204" pitchFamily="34" charset="0"/>
              </a:rPr>
              <a:t>vec_Area</a:t>
            </a:r>
            <a:r>
              <a:rPr lang="de-DE" sz="1500">
                <a:solidFill>
                  <a:srgbClr val="0E0E0E"/>
                </a:solidFill>
                <a:effectLst/>
                <a:latin typeface="Arial" panose="020B0604020202020204" pitchFamily="34" charset="0"/>
                <a:cs typeface="Arial" panose="020B0604020202020204" pitchFamily="34" charset="0"/>
              </a:rPr>
              <a:t>: Total area of the </a:t>
            </a:r>
            <a:r>
              <a:rPr lang="de-DE" sz="1500" err="1">
                <a:solidFill>
                  <a:srgbClr val="0E0E0E"/>
                </a:solidFill>
                <a:effectLst/>
                <a:latin typeface="Arial" panose="020B0604020202020204" pitchFamily="34" charset="0"/>
                <a:cs typeface="Arial" panose="020B0604020202020204" pitchFamily="34" charset="0"/>
              </a:rPr>
              <a:t>municipality</a:t>
            </a:r>
            <a:r>
              <a:rPr lang="de-DE" sz="1500">
                <a:solidFill>
                  <a:srgbClr val="0E0E0E"/>
                </a:solidFill>
                <a:effectLst/>
                <a:latin typeface="Arial" panose="020B0604020202020204" pitchFamily="34" charset="0"/>
                <a:cs typeface="Arial" panose="020B0604020202020204" pitchFamily="34" charset="0"/>
              </a:rPr>
              <a:t> in square </a:t>
            </a:r>
            <a:r>
              <a:rPr lang="de-DE" sz="1500" err="1">
                <a:solidFill>
                  <a:srgbClr val="0E0E0E"/>
                </a:solidFill>
                <a:effectLst/>
                <a:latin typeface="Arial" panose="020B0604020202020204" pitchFamily="34" charset="0"/>
                <a:cs typeface="Arial" panose="020B0604020202020204" pitchFamily="34" charset="0"/>
              </a:rPr>
              <a:t>kilometers</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r>
              <a:rPr lang="de-DE" sz="1500" b="1" err="1">
                <a:solidFill>
                  <a:srgbClr val="0E0E0E"/>
                </a:solidFill>
                <a:effectLst/>
                <a:latin typeface="Arial" panose="020B0604020202020204" pitchFamily="34" charset="0"/>
                <a:cs typeface="Arial" panose="020B0604020202020204" pitchFamily="34" charset="0"/>
              </a:rPr>
              <a:t>vec_FS</a:t>
            </a:r>
            <a:r>
              <a:rPr lang="de-DE" sz="1500">
                <a:solidFill>
                  <a:srgbClr val="0E0E0E"/>
                </a:solidFill>
                <a:effectLst/>
                <a:latin typeface="Arial" panose="020B0604020202020204" pitchFamily="34" charset="0"/>
                <a:cs typeface="Arial" panose="020B0604020202020204" pitchFamily="34" charset="0"/>
              </a:rPr>
              <a:t>: Count of </a:t>
            </a:r>
            <a:r>
              <a:rPr lang="de-DE" sz="1500" err="1">
                <a:solidFill>
                  <a:srgbClr val="0E0E0E"/>
                </a:solidFill>
                <a:effectLst/>
                <a:latin typeface="Arial" panose="020B0604020202020204" pitchFamily="34" charset="0"/>
                <a:cs typeface="Arial" panose="020B0604020202020204" pitchFamily="34" charset="0"/>
              </a:rPr>
              <a:t>firespots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detected</a:t>
            </a:r>
            <a:r>
              <a:rPr lang="de-DE" sz="1500">
                <a:solidFill>
                  <a:srgbClr val="0E0E0E"/>
                </a:solidFill>
                <a:effectLst/>
                <a:latin typeface="Arial" panose="020B0604020202020204" pitchFamily="34" charset="0"/>
                <a:cs typeface="Arial" panose="020B0604020202020204" pitchFamily="34" charset="0"/>
              </a:rPr>
              <a:t> in the </a:t>
            </a:r>
            <a:r>
              <a:rPr lang="de-DE" sz="1500" err="1">
                <a:solidFill>
                  <a:srgbClr val="0E0E0E"/>
                </a:solidFill>
                <a:effectLst/>
                <a:latin typeface="Arial" panose="020B0604020202020204" pitchFamily="34" charset="0"/>
                <a:cs typeface="Arial" panose="020B0604020202020204" pitchFamily="34" charset="0"/>
              </a:rPr>
              <a:t>municipality</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during</a:t>
            </a:r>
            <a:r>
              <a:rPr lang="de-DE" sz="1500">
                <a:solidFill>
                  <a:srgbClr val="0E0E0E"/>
                </a:solidFill>
                <a:effectLst/>
                <a:latin typeface="Arial" panose="020B0604020202020204" pitchFamily="34" charset="0"/>
                <a:cs typeface="Arial" panose="020B0604020202020204" pitchFamily="34" charset="0"/>
              </a:rPr>
              <a:t> the </a:t>
            </a:r>
            <a:r>
              <a:rPr lang="de-DE" sz="1500" err="1">
                <a:solidFill>
                  <a:srgbClr val="0E0E0E"/>
                </a:solidFill>
                <a:effectLst/>
                <a:latin typeface="Arial" panose="020B0604020202020204" pitchFamily="34" charset="0"/>
                <a:cs typeface="Arial" panose="020B0604020202020204" pitchFamily="34" charset="0"/>
              </a:rPr>
              <a:t>month</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r>
              <a:rPr lang="de-DE" sz="1500" b="1" err="1">
                <a:solidFill>
                  <a:srgbClr val="0E0E0E"/>
                </a:solidFill>
                <a:effectLst/>
                <a:latin typeface="Arial" panose="020B0604020202020204" pitchFamily="34" charset="0"/>
                <a:cs typeface="Arial" panose="020B0604020202020204" pitchFamily="34" charset="0"/>
              </a:rPr>
              <a:t>vec_LUT</a:t>
            </a:r>
            <a:r>
              <a:rPr lang="de-DE" sz="1500">
                <a:solidFill>
                  <a:srgbClr val="0E0E0E"/>
                </a:solidFill>
                <a:effectLst/>
                <a:latin typeface="Arial" panose="020B0604020202020204" pitchFamily="34" charset="0"/>
                <a:cs typeface="Arial" panose="020B0604020202020204" pitchFamily="34" charset="0"/>
              </a:rPr>
              <a:t>: Land Use Transition (</a:t>
            </a:r>
            <a:r>
              <a:rPr lang="de-DE" sz="1500" err="1">
                <a:solidFill>
                  <a:srgbClr val="0E0E0E"/>
                </a:solidFill>
                <a:effectLst/>
                <a:latin typeface="Arial" panose="020B0604020202020204" pitchFamily="34" charset="0"/>
                <a:cs typeface="Arial" panose="020B0604020202020204" pitchFamily="34" charset="0"/>
              </a:rPr>
              <a:t>hectars</a:t>
            </a:r>
            <a:r>
              <a:rPr lang="de-DE" sz="1500">
                <a:solidFill>
                  <a:srgbClr val="0E0E0E"/>
                </a:solidFill>
                <a:latin typeface="Arial" panose="020B0604020202020204" pitchFamily="34" charset="0"/>
                <a:cs typeface="Arial" panose="020B0604020202020204" pitchFamily="34" charset="0"/>
              </a:rPr>
              <a:t>)</a:t>
            </a:r>
            <a:endParaRPr lang="de-DE" sz="1500">
              <a:solidFill>
                <a:srgbClr val="0E0E0E"/>
              </a:solidFill>
              <a:effectLst/>
              <a:latin typeface="Arial" panose="020B0604020202020204" pitchFamily="34" charset="0"/>
              <a:cs typeface="Arial" panose="020B0604020202020204" pitchFamily="34" charset="0"/>
            </a:endParaRPr>
          </a:p>
          <a:p>
            <a:pPr>
              <a:spcBef>
                <a:spcPts val="900"/>
              </a:spcBef>
            </a:pPr>
            <a:r>
              <a:rPr lang="de-DE" sz="1500" b="1" err="1">
                <a:solidFill>
                  <a:srgbClr val="0E0E0E"/>
                </a:solidFill>
                <a:effectLst/>
                <a:latin typeface="Arial" panose="020B0604020202020204" pitchFamily="34" charset="0"/>
                <a:cs typeface="Arial" panose="020B0604020202020204" pitchFamily="34" charset="0"/>
              </a:rPr>
              <a:t>vec_Prec</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Monthly</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precipitation</a:t>
            </a:r>
            <a:r>
              <a:rPr lang="de-DE" sz="1500">
                <a:solidFill>
                  <a:srgbClr val="0E0E0E"/>
                </a:solidFill>
                <a:effectLst/>
                <a:latin typeface="Arial" panose="020B0604020202020204" pitchFamily="34" charset="0"/>
                <a:cs typeface="Arial" panose="020B0604020202020204" pitchFamily="34" charset="0"/>
              </a:rPr>
              <a:t> (mm).</a:t>
            </a:r>
          </a:p>
          <a:p>
            <a:pPr>
              <a:spcBef>
                <a:spcPts val="900"/>
              </a:spcBef>
            </a:pPr>
            <a:r>
              <a:rPr lang="de-DE" sz="1500" b="1" err="1">
                <a:solidFill>
                  <a:srgbClr val="0E0E0E"/>
                </a:solidFill>
                <a:effectLst/>
                <a:latin typeface="Arial" panose="020B0604020202020204" pitchFamily="34" charset="0"/>
                <a:cs typeface="Arial" panose="020B0604020202020204" pitchFamily="34" charset="0"/>
              </a:rPr>
              <a:t>vec_Temp</a:t>
            </a:r>
            <a:r>
              <a:rPr lang="de-DE" sz="1500">
                <a:solidFill>
                  <a:srgbClr val="0E0E0E"/>
                </a:solidFill>
                <a:effectLst/>
                <a:latin typeface="Arial" panose="020B0604020202020204" pitchFamily="34" charset="0"/>
                <a:cs typeface="Arial" panose="020B0604020202020204" pitchFamily="34" charset="0"/>
              </a:rPr>
              <a:t>: Average </a:t>
            </a:r>
            <a:r>
              <a:rPr lang="de-DE" sz="1500" err="1">
                <a:solidFill>
                  <a:srgbClr val="0E0E0E"/>
                </a:solidFill>
                <a:effectLst/>
                <a:latin typeface="Arial" panose="020B0604020202020204" pitchFamily="34" charset="0"/>
                <a:cs typeface="Arial" panose="020B0604020202020204" pitchFamily="34" charset="0"/>
              </a:rPr>
              <a:t>monthly</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temperature</a:t>
            </a:r>
            <a:r>
              <a:rPr lang="de-DE" sz="1500">
                <a:solidFill>
                  <a:srgbClr val="0E0E0E"/>
                </a:solidFill>
                <a:effectLst/>
                <a:latin typeface="Arial" panose="020B0604020202020204" pitchFamily="34" charset="0"/>
                <a:cs typeface="Arial" panose="020B0604020202020204" pitchFamily="34" charset="0"/>
              </a:rPr>
              <a:t> (°C).</a:t>
            </a:r>
          </a:p>
          <a:p>
            <a:pPr>
              <a:spcBef>
                <a:spcPts val="900"/>
              </a:spcBef>
            </a:pPr>
            <a:r>
              <a:rPr lang="de-DE" sz="1500" b="1" err="1">
                <a:solidFill>
                  <a:srgbClr val="0E0E0E"/>
                </a:solidFill>
                <a:effectLst/>
                <a:latin typeface="Arial" panose="020B0604020202020204" pitchFamily="34" charset="0"/>
                <a:cs typeface="Arial" panose="020B0604020202020204" pitchFamily="34" charset="0"/>
              </a:rPr>
              <a:t>vec_Humid</a:t>
            </a:r>
            <a:r>
              <a:rPr lang="de-DE" sz="1500">
                <a:solidFill>
                  <a:srgbClr val="0E0E0E"/>
                </a:solidFill>
                <a:effectLst/>
                <a:latin typeface="Arial" panose="020B0604020202020204" pitchFamily="34" charset="0"/>
                <a:cs typeface="Arial" panose="020B0604020202020204" pitchFamily="34" charset="0"/>
              </a:rPr>
              <a:t>: Average </a:t>
            </a:r>
            <a:r>
              <a:rPr lang="de-DE" sz="1500" err="1">
                <a:solidFill>
                  <a:srgbClr val="0E0E0E"/>
                </a:solidFill>
                <a:effectLst/>
                <a:latin typeface="Arial" panose="020B0604020202020204" pitchFamily="34" charset="0"/>
                <a:cs typeface="Arial" panose="020B0604020202020204" pitchFamily="34" charset="0"/>
              </a:rPr>
              <a:t>monthly</a:t>
            </a:r>
            <a:r>
              <a:rPr lang="de-DE" sz="1500">
                <a:solidFill>
                  <a:srgbClr val="0E0E0E"/>
                </a:solidFill>
                <a:effectLst/>
                <a:latin typeface="Arial" panose="020B0604020202020204" pitchFamily="34" charset="0"/>
                <a:cs typeface="Arial" panose="020B0604020202020204" pitchFamily="34" charset="0"/>
              </a:rPr>
              <a:t> relative </a:t>
            </a:r>
            <a:r>
              <a:rPr lang="de-DE" sz="1500" err="1">
                <a:solidFill>
                  <a:srgbClr val="0E0E0E"/>
                </a:solidFill>
                <a:effectLst/>
                <a:latin typeface="Arial" panose="020B0604020202020204" pitchFamily="34" charset="0"/>
                <a:cs typeface="Arial" panose="020B0604020202020204" pitchFamily="34" charset="0"/>
              </a:rPr>
              <a:t>humidity</a:t>
            </a:r>
            <a:r>
              <a:rPr lang="de-DE" sz="1500">
                <a:solidFill>
                  <a:srgbClr val="0E0E0E"/>
                </a:solidFill>
                <a:effectLst/>
                <a:latin typeface="Arial" panose="020B0604020202020204" pitchFamily="34" charset="0"/>
                <a:cs typeface="Arial" panose="020B0604020202020204" pitchFamily="34" charset="0"/>
              </a:rPr>
              <a:t> (%).</a:t>
            </a:r>
          </a:p>
          <a:p>
            <a:pPr>
              <a:spcBef>
                <a:spcPts val="900"/>
              </a:spcBef>
            </a:pPr>
            <a:r>
              <a:rPr lang="de-DE" sz="1500" b="1" err="1">
                <a:solidFill>
                  <a:srgbClr val="0E0E0E"/>
                </a:solidFill>
                <a:effectLst/>
                <a:latin typeface="Arial" panose="020B0604020202020204" pitchFamily="34" charset="0"/>
                <a:cs typeface="Arial" panose="020B0604020202020204" pitchFamily="34" charset="0"/>
              </a:rPr>
              <a:t>vec_Speed</a:t>
            </a:r>
            <a:r>
              <a:rPr lang="de-DE" sz="1500">
                <a:solidFill>
                  <a:srgbClr val="0E0E0E"/>
                </a:solidFill>
                <a:effectLst/>
                <a:latin typeface="Arial" panose="020B0604020202020204" pitchFamily="34" charset="0"/>
                <a:cs typeface="Arial" panose="020B0604020202020204" pitchFamily="34" charset="0"/>
              </a:rPr>
              <a:t>: Average </a:t>
            </a:r>
            <a:r>
              <a:rPr lang="de-DE" sz="1500" err="1">
                <a:solidFill>
                  <a:srgbClr val="0E0E0E"/>
                </a:solidFill>
                <a:effectLst/>
                <a:latin typeface="Arial" panose="020B0604020202020204" pitchFamily="34" charset="0"/>
                <a:cs typeface="Arial" panose="020B0604020202020204" pitchFamily="34" charset="0"/>
              </a:rPr>
              <a:t>monthly</a:t>
            </a:r>
            <a:r>
              <a:rPr lang="de-DE" sz="1500">
                <a:solidFill>
                  <a:srgbClr val="0E0E0E"/>
                </a:solidFill>
                <a:effectLst/>
                <a:latin typeface="Arial" panose="020B0604020202020204" pitchFamily="34" charset="0"/>
                <a:cs typeface="Arial" panose="020B0604020202020204" pitchFamily="34" charset="0"/>
              </a:rPr>
              <a:t> wind speed (m/s).</a:t>
            </a:r>
          </a:p>
          <a:p>
            <a:pPr>
              <a:spcBef>
                <a:spcPts val="900"/>
              </a:spcBef>
            </a:pPr>
            <a:endParaRPr lang="de-DE" sz="1500">
              <a:solidFill>
                <a:srgbClr val="0E0E0E"/>
              </a:solidFill>
              <a:latin typeface="Arial" panose="020B0604020202020204" pitchFamily="34" charset="0"/>
              <a:cs typeface="Arial" panose="020B0604020202020204" pitchFamily="34" charset="0"/>
            </a:endParaRPr>
          </a:p>
          <a:p>
            <a:pPr marL="0" indent="0">
              <a:buNone/>
            </a:pPr>
            <a:r>
              <a:rPr lang="de-DE" sz="1500" b="1">
                <a:solidFill>
                  <a:srgbClr val="0E0E0E"/>
                </a:solidFill>
                <a:effectLst/>
                <a:latin typeface="Arial" panose="020B0604020202020204" pitchFamily="34" charset="0"/>
                <a:cs typeface="Arial" panose="020B0604020202020204" pitchFamily="34" charset="0"/>
              </a:rPr>
              <a:t>Total </a:t>
            </a:r>
            <a:r>
              <a:rPr lang="en-GB" sz="1600" b="1">
                <a:solidFill>
                  <a:srgbClr val="000000"/>
                </a:solidFill>
                <a:effectLst/>
                <a:latin typeface="Arial" panose="020B0604020202020204" pitchFamily="34" charset="0"/>
                <a:cs typeface="Arial" panose="020B0604020202020204" pitchFamily="34" charset="0"/>
              </a:rPr>
              <a:t>Meteorological data </a:t>
            </a:r>
            <a:r>
              <a:rPr lang="de-DE" sz="1500">
                <a:solidFill>
                  <a:srgbClr val="0E0E0E"/>
                </a:solidFill>
                <a:latin typeface="Arial" panose="020B0604020202020204" pitchFamily="34" charset="0"/>
                <a:cs typeface="Arial" panose="020B0604020202020204" pitchFamily="34" charset="0"/>
              </a:rPr>
              <a:t>: </a:t>
            </a:r>
            <a:r>
              <a:rPr lang="en-GB" sz="1500">
                <a:solidFill>
                  <a:srgbClr val="000000"/>
                </a:solidFill>
                <a:effectLst/>
                <a:latin typeface="Arial" panose="020B0604020202020204" pitchFamily="34" charset="0"/>
                <a:cs typeface="Arial" panose="020B0604020202020204" pitchFamily="34" charset="0"/>
              </a:rPr>
              <a:t>total precipitation, atmospheric pressure (hourly, maximum, and minimum), global radiation, air temperature, dew point temperature (hourly, maximum, and minimum), hourly temperature (minimum and maximum), humidity (hourly, minimum and maximum), wind (direction, maximum gust, and hourly speed)</a:t>
            </a:r>
          </a:p>
          <a:p>
            <a:pPr marL="0" indent="0">
              <a:spcBef>
                <a:spcPts val="900"/>
              </a:spcBef>
              <a:buNone/>
            </a:pPr>
            <a:endParaRPr lang="de-DE" sz="1500">
              <a:solidFill>
                <a:srgbClr val="0E0E0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7521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EA990-7032-2883-C8F0-D0549212E05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20DB26C-22D1-A8DE-84F8-88BF53C0BF00}"/>
              </a:ext>
            </a:extLst>
          </p:cNvPr>
          <p:cNvSpPr>
            <a:spLocks noGrp="1"/>
          </p:cNvSpPr>
          <p:nvPr>
            <p:ph type="title"/>
          </p:nvPr>
        </p:nvSpPr>
        <p:spPr/>
        <p:txBody>
          <a:bodyPr/>
          <a:lstStyle/>
          <a:p>
            <a:pPr>
              <a:lnSpc>
                <a:spcPct val="100000"/>
              </a:lnSpc>
              <a:spcBef>
                <a:spcPts val="1000"/>
              </a:spcBef>
            </a:pPr>
            <a:r>
              <a:rPr lang="de-DE" err="1">
                <a:cs typeface="Arial"/>
              </a:rPr>
              <a:t>Where</a:t>
            </a:r>
            <a:r>
              <a:rPr lang="de-DE">
                <a:cs typeface="Arial"/>
              </a:rPr>
              <a:t> </a:t>
            </a:r>
            <a:r>
              <a:rPr lang="de-DE" err="1">
                <a:cs typeface="Arial"/>
              </a:rPr>
              <a:t>does</a:t>
            </a:r>
            <a:r>
              <a:rPr lang="de-DE">
                <a:cs typeface="Arial"/>
              </a:rPr>
              <a:t> </a:t>
            </a:r>
            <a:r>
              <a:rPr lang="de-DE" err="1">
                <a:cs typeface="Arial"/>
              </a:rPr>
              <a:t>the</a:t>
            </a:r>
            <a:r>
              <a:rPr lang="de-DE">
                <a:cs typeface="Arial"/>
              </a:rPr>
              <a:t> </a:t>
            </a:r>
            <a:r>
              <a:rPr lang="de-DE" err="1">
                <a:cs typeface="Arial"/>
              </a:rPr>
              <a:t>data</a:t>
            </a:r>
            <a:r>
              <a:rPr lang="de-DE">
                <a:cs typeface="Arial"/>
              </a:rPr>
              <a:t> </a:t>
            </a:r>
            <a:r>
              <a:rPr lang="de-DE" err="1">
                <a:cs typeface="Arial"/>
              </a:rPr>
              <a:t>come</a:t>
            </a:r>
            <a:r>
              <a:rPr lang="de-DE">
                <a:cs typeface="Arial"/>
              </a:rPr>
              <a:t> </a:t>
            </a:r>
            <a:r>
              <a:rPr lang="de-DE" err="1">
                <a:cs typeface="Arial"/>
              </a:rPr>
              <a:t>from</a:t>
            </a:r>
            <a:r>
              <a:rPr lang="de-DE">
                <a:cs typeface="Arial"/>
              </a:rPr>
              <a:t>?</a:t>
            </a:r>
          </a:p>
          <a:p>
            <a:endParaRPr lang="de-DE">
              <a:cs typeface="Arial"/>
            </a:endParaRPr>
          </a:p>
        </p:txBody>
      </p:sp>
      <p:sp>
        <p:nvSpPr>
          <p:cNvPr id="4" name="Datumsplatzhalter 3">
            <a:extLst>
              <a:ext uri="{FF2B5EF4-FFF2-40B4-BE49-F238E27FC236}">
                <a16:creationId xmlns:a16="http://schemas.microsoft.com/office/drawing/2014/main" id="{20BF8F8C-1306-83DF-0A9A-3A4040481F4B}"/>
              </a:ext>
            </a:extLst>
          </p:cNvPr>
          <p:cNvSpPr>
            <a:spLocks noGrp="1"/>
          </p:cNvSpPr>
          <p:nvPr>
            <p:ph type="dt" sz="half" idx="10"/>
          </p:nvPr>
        </p:nvSpPr>
        <p:spPr/>
        <p:txBody>
          <a:bodyPr/>
          <a:lstStyle/>
          <a:p>
            <a:fld id="{8D93BFA6-70D2-4653-B5CB-D3376F3BFAE7}" type="datetime1">
              <a:rPr lang="de-CH" noProof="0" smtClean="0"/>
              <a:t>11.12.24</a:t>
            </a:fld>
            <a:endParaRPr lang="de-CH" noProof="0"/>
          </a:p>
        </p:txBody>
      </p:sp>
      <p:sp>
        <p:nvSpPr>
          <p:cNvPr id="6" name="Foliennummernplatzhalter 5">
            <a:extLst>
              <a:ext uri="{FF2B5EF4-FFF2-40B4-BE49-F238E27FC236}">
                <a16:creationId xmlns:a16="http://schemas.microsoft.com/office/drawing/2014/main" id="{3936482F-D0E4-FE50-32ED-A946790A614A}"/>
              </a:ext>
            </a:extLst>
          </p:cNvPr>
          <p:cNvSpPr>
            <a:spLocks noGrp="1"/>
          </p:cNvSpPr>
          <p:nvPr>
            <p:ph type="sldNum" sz="quarter" idx="12"/>
          </p:nvPr>
        </p:nvSpPr>
        <p:spPr/>
        <p:txBody>
          <a:bodyPr/>
          <a:lstStyle/>
          <a:p>
            <a:fld id="{5ACA52AF-F19D-405C-AD5F-7D94B96A5CC3}" type="slidenum">
              <a:rPr lang="de-CH" noProof="0" smtClean="0"/>
              <a:t>25</a:t>
            </a:fld>
            <a:endParaRPr lang="de-CH" noProof="0"/>
          </a:p>
        </p:txBody>
      </p:sp>
      <p:sp>
        <p:nvSpPr>
          <p:cNvPr id="12" name="Textfeld 11">
            <a:extLst>
              <a:ext uri="{FF2B5EF4-FFF2-40B4-BE49-F238E27FC236}">
                <a16:creationId xmlns:a16="http://schemas.microsoft.com/office/drawing/2014/main" id="{312ACB40-C42B-D8C3-0A18-0FD61A7E9406}"/>
              </a:ext>
            </a:extLst>
          </p:cNvPr>
          <p:cNvSpPr txBox="1"/>
          <p:nvPr/>
        </p:nvSpPr>
        <p:spPr>
          <a:xfrm>
            <a:off x="731837" y="803099"/>
            <a:ext cx="10728325" cy="5101397"/>
          </a:xfrm>
          <a:prstGeom prst="rect">
            <a:avLst/>
          </a:prstGeom>
          <a:noFill/>
        </p:spPr>
        <p:txBody>
          <a:bodyPr wrap="square" rtlCol="0">
            <a:spAutoFit/>
          </a:bodyPr>
          <a:lstStyle/>
          <a:p>
            <a:pPr>
              <a:spcBef>
                <a:spcPts val="900"/>
              </a:spcBef>
            </a:pPr>
            <a:r>
              <a:rPr lang="de-DE" sz="1200" b="1" err="1">
                <a:solidFill>
                  <a:srgbClr val="0E0E0E"/>
                </a:solidFill>
                <a:effectLst/>
                <a:latin typeface="Arial" panose="020B0604020202020204" pitchFamily="34" charset="0"/>
                <a:cs typeface="Arial" panose="020B0604020202020204" pitchFamily="34" charset="0"/>
              </a:rPr>
              <a:t>Fire</a:t>
            </a:r>
            <a:r>
              <a:rPr lang="de-DE" sz="1200" b="1">
                <a:solidFill>
                  <a:srgbClr val="0E0E0E"/>
                </a:solidFill>
                <a:effectLst/>
                <a:latin typeface="Arial" panose="020B0604020202020204" pitchFamily="34" charset="0"/>
                <a:cs typeface="Arial" panose="020B0604020202020204" pitchFamily="34" charset="0"/>
              </a:rPr>
              <a:t> Spots</a:t>
            </a:r>
            <a:r>
              <a:rPr lang="de-DE" sz="1200">
                <a:solidFill>
                  <a:srgbClr val="0E0E0E"/>
                </a:solidFill>
                <a:effectLst/>
                <a:latin typeface="Arial" panose="020B0604020202020204" pitchFamily="34" charset="0"/>
                <a:cs typeface="Arial" panose="020B0604020202020204" pitchFamily="34" charset="0"/>
              </a:rPr>
              <a:t>:</a:t>
            </a:r>
          </a:p>
          <a:p>
            <a:pPr>
              <a:spcBef>
                <a:spcPts val="900"/>
              </a:spcBef>
            </a:pPr>
            <a:r>
              <a:rPr lang="de-DE" sz="1200">
                <a:solidFill>
                  <a:srgbClr val="0E0E0E"/>
                </a:solidFill>
                <a:effectLst/>
                <a:latin typeface="Arial" panose="020B0604020202020204" pitchFamily="34" charset="0"/>
                <a:cs typeface="Arial" panose="020B0604020202020204" pitchFamily="34" charset="0"/>
              </a:rPr>
              <a:t>• </a:t>
            </a:r>
            <a:r>
              <a:rPr lang="de-DE" sz="1200" b="1">
                <a:solidFill>
                  <a:srgbClr val="0E0E0E"/>
                </a:solidFill>
                <a:effectLst/>
                <a:latin typeface="Arial" panose="020B0604020202020204" pitchFamily="34" charset="0"/>
                <a:cs typeface="Arial" panose="020B0604020202020204" pitchFamily="34" charset="0"/>
              </a:rPr>
              <a:t>Source</a:t>
            </a:r>
            <a:r>
              <a:rPr lang="de-DE" sz="1200">
                <a:solidFill>
                  <a:srgbClr val="0E0E0E"/>
                </a:solidFill>
                <a:effectLst/>
                <a:latin typeface="Arial" panose="020B0604020202020204" pitchFamily="34" charset="0"/>
                <a:cs typeface="Arial" panose="020B0604020202020204" pitchFamily="34" charset="0"/>
                <a:hlinkClick r:id="rId2"/>
              </a:rPr>
              <a:t>: Brazilian National Institute for Space Research (INPE).</a:t>
            </a:r>
            <a:endParaRPr lang="de-DE" sz="1200">
              <a:solidFill>
                <a:srgbClr val="0E0E0E"/>
              </a:solidFill>
              <a:effectLst/>
              <a:latin typeface="Arial" panose="020B0604020202020204" pitchFamily="34" charset="0"/>
              <a:cs typeface="Arial" panose="020B0604020202020204" pitchFamily="34" charset="0"/>
            </a:endParaRPr>
          </a:p>
          <a:p>
            <a:pPr>
              <a:spcBef>
                <a:spcPts val="900"/>
              </a:spcBef>
            </a:pPr>
            <a:r>
              <a:rPr lang="de-DE" sz="1200">
                <a:solidFill>
                  <a:srgbClr val="0E0E0E"/>
                </a:solidFill>
                <a:effectLst/>
                <a:latin typeface="Arial" panose="020B0604020202020204" pitchFamily="34" charset="0"/>
                <a:cs typeface="Arial" panose="020B0604020202020204" pitchFamily="34" charset="0"/>
              </a:rPr>
              <a:t>• </a:t>
            </a:r>
            <a:r>
              <a:rPr lang="de-DE" sz="1200" b="1">
                <a:solidFill>
                  <a:srgbClr val="0E0E0E"/>
                </a:solidFill>
                <a:effectLst/>
                <a:latin typeface="Arial" panose="020B0604020202020204" pitchFamily="34" charset="0"/>
                <a:cs typeface="Arial" panose="020B0604020202020204" pitchFamily="34" charset="0"/>
              </a:rPr>
              <a:t>Data</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Satellite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images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from</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the</a:t>
            </a:r>
            <a:r>
              <a:rPr lang="de-DE" sz="1200">
                <a:solidFill>
                  <a:srgbClr val="0E0E0E"/>
                </a:solidFill>
                <a:effectLst/>
                <a:latin typeface="Arial" panose="020B0604020202020204" pitchFamily="34" charset="0"/>
                <a:cs typeface="Arial" panose="020B0604020202020204" pitchFamily="34" charset="0"/>
              </a:rPr>
              <a:t> AQUA M-T </a:t>
            </a:r>
            <a:r>
              <a:rPr lang="de-DE" sz="1200" err="1">
                <a:solidFill>
                  <a:srgbClr val="0E0E0E"/>
                </a:solidFill>
                <a:effectLst/>
                <a:latin typeface="Arial" panose="020B0604020202020204" pitchFamily="34" charset="0"/>
                <a:cs typeface="Arial" panose="020B0604020202020204" pitchFamily="34" charset="0"/>
              </a:rPr>
              <a:t>satellite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covering</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fire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spots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across</a:t>
            </a:r>
            <a:r>
              <a:rPr lang="de-DE" sz="1200">
                <a:solidFill>
                  <a:srgbClr val="0E0E0E"/>
                </a:solidFill>
                <a:effectLst/>
                <a:latin typeface="Arial" panose="020B0604020202020204" pitchFamily="34" charset="0"/>
                <a:cs typeface="Arial" panose="020B0604020202020204" pitchFamily="34" charset="0"/>
              </a:rPr>
              <a:t> Brazil </a:t>
            </a:r>
            <a:r>
              <a:rPr lang="de-DE" sz="1200" err="1">
                <a:solidFill>
                  <a:srgbClr val="0E0E0E"/>
                </a:solidFill>
                <a:effectLst/>
                <a:latin typeface="Arial" panose="020B0604020202020204" pitchFamily="34" charset="0"/>
                <a:cs typeface="Arial" panose="020B0604020202020204" pitchFamily="34" charset="0"/>
              </a:rPr>
              <a:t>from</a:t>
            </a:r>
            <a:r>
              <a:rPr lang="de-DE" sz="1200">
                <a:solidFill>
                  <a:srgbClr val="0E0E0E"/>
                </a:solidFill>
                <a:effectLst/>
                <a:latin typeface="Arial" panose="020B0604020202020204" pitchFamily="34" charset="0"/>
                <a:cs typeface="Arial" panose="020B0604020202020204" pitchFamily="34" charset="0"/>
              </a:rPr>
              <a:t> 2011 </a:t>
            </a:r>
            <a:r>
              <a:rPr lang="de-DE" sz="1200" err="1">
                <a:solidFill>
                  <a:srgbClr val="0E0E0E"/>
                </a:solidFill>
                <a:effectLst/>
                <a:latin typeface="Arial" panose="020B0604020202020204" pitchFamily="34" charset="0"/>
                <a:cs typeface="Arial" panose="020B0604020202020204" pitchFamily="34" charset="0"/>
              </a:rPr>
              <a:t>to</a:t>
            </a:r>
            <a:r>
              <a:rPr lang="de-DE" sz="1200">
                <a:solidFill>
                  <a:srgbClr val="0E0E0E"/>
                </a:solidFill>
                <a:effectLst/>
                <a:latin typeface="Arial" panose="020B0604020202020204" pitchFamily="34" charset="0"/>
                <a:cs typeface="Arial" panose="020B0604020202020204" pitchFamily="34" charset="0"/>
              </a:rPr>
              <a:t> 2022.</a:t>
            </a:r>
          </a:p>
          <a:p>
            <a:pPr>
              <a:spcBef>
                <a:spcPts val="900"/>
              </a:spcBef>
            </a:pPr>
            <a:r>
              <a:rPr lang="de-DE" sz="1200">
                <a:solidFill>
                  <a:srgbClr val="0E0E0E"/>
                </a:solidFill>
                <a:effectLst/>
                <a:latin typeface="Arial" panose="020B0604020202020204" pitchFamily="34" charset="0"/>
                <a:cs typeface="Arial" panose="020B0604020202020204" pitchFamily="34" charset="0"/>
              </a:rPr>
              <a:t>• </a:t>
            </a:r>
            <a:r>
              <a:rPr lang="de-DE" sz="1200" b="1">
                <a:solidFill>
                  <a:srgbClr val="0E0E0E"/>
                </a:solidFill>
                <a:effectLst/>
                <a:latin typeface="Arial" panose="020B0604020202020204" pitchFamily="34" charset="0"/>
                <a:cs typeface="Arial" panose="020B0604020202020204" pitchFamily="34" charset="0"/>
              </a:rPr>
              <a:t>Details</a:t>
            </a:r>
            <a:r>
              <a:rPr lang="de-DE" sz="1200">
                <a:solidFill>
                  <a:srgbClr val="0E0E0E"/>
                </a:solidFill>
                <a:effectLst/>
                <a:latin typeface="Arial" panose="020B0604020202020204" pitchFamily="34" charset="0"/>
                <a:cs typeface="Arial" panose="020B0604020202020204" pitchFamily="34" charset="0"/>
              </a:rPr>
              <a:t>: Includes </a:t>
            </a:r>
            <a:r>
              <a:rPr lang="de-DE" sz="1200" err="1">
                <a:solidFill>
                  <a:srgbClr val="0E0E0E"/>
                </a:solidFill>
                <a:effectLst/>
                <a:latin typeface="Arial" panose="020B0604020202020204" pitchFamily="34" charset="0"/>
                <a:cs typeface="Arial" panose="020B0604020202020204" pitchFamily="34" charset="0"/>
              </a:rPr>
              <a:t>fire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spot</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locations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dates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satellite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used</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state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municipality</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biome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fire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risk</a:t>
            </a:r>
            <a:r>
              <a:rPr lang="de-DE" sz="1200">
                <a:solidFill>
                  <a:srgbClr val="0E0E0E"/>
                </a:solidFill>
                <a:effectLst/>
                <a:latin typeface="Arial" panose="020B0604020202020204" pitchFamily="34" charset="0"/>
                <a:cs typeface="Arial" panose="020B0604020202020204" pitchFamily="34" charset="0"/>
              </a:rPr>
              <a:t>, and </a:t>
            </a:r>
            <a:r>
              <a:rPr lang="de-DE" sz="1200" err="1">
                <a:solidFill>
                  <a:srgbClr val="0E0E0E"/>
                </a:solidFill>
                <a:effectLst/>
                <a:latin typeface="Arial" panose="020B0604020202020204" pitchFamily="34" charset="0"/>
                <a:cs typeface="Arial" panose="020B0604020202020204" pitchFamily="34" charset="0"/>
              </a:rPr>
              <a:t>related</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data</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Around</a:t>
            </a:r>
            <a:r>
              <a:rPr lang="de-DE" sz="1200">
                <a:solidFill>
                  <a:srgbClr val="0E0E0E"/>
                </a:solidFill>
                <a:effectLst/>
                <a:latin typeface="Arial" panose="020B0604020202020204" pitchFamily="34" charset="0"/>
                <a:cs typeface="Arial" panose="020B0604020202020204" pitchFamily="34" charset="0"/>
              </a:rPr>
              <a:t> 2.2 </a:t>
            </a:r>
            <a:r>
              <a:rPr lang="de-DE" sz="1200" err="1">
                <a:solidFill>
                  <a:srgbClr val="0E0E0E"/>
                </a:solidFill>
                <a:effectLst/>
                <a:latin typeface="Arial" panose="020B0604020202020204" pitchFamily="34" charset="0"/>
                <a:cs typeface="Arial" panose="020B0604020202020204" pitchFamily="34" charset="0"/>
              </a:rPr>
              <a:t>million</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fire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spots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detected</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over</a:t>
            </a:r>
            <a:r>
              <a:rPr lang="de-DE" sz="1200">
                <a:solidFill>
                  <a:srgbClr val="0E0E0E"/>
                </a:solidFill>
                <a:effectLst/>
                <a:latin typeface="Arial" panose="020B0604020202020204" pitchFamily="34" charset="0"/>
                <a:cs typeface="Arial" panose="020B0604020202020204" pitchFamily="34" charset="0"/>
              </a:rPr>
              <a:t> 12 </a:t>
            </a:r>
            <a:r>
              <a:rPr lang="de-DE" sz="1200" err="1">
                <a:solidFill>
                  <a:srgbClr val="0E0E0E"/>
                </a:solidFill>
                <a:effectLst/>
                <a:latin typeface="Arial" panose="020B0604020202020204" pitchFamily="34" charset="0"/>
                <a:cs typeface="Arial" panose="020B0604020202020204" pitchFamily="34" charset="0"/>
              </a:rPr>
              <a:t>years</a:t>
            </a:r>
            <a:r>
              <a:rPr lang="de-DE" sz="1200">
                <a:solidFill>
                  <a:srgbClr val="0E0E0E"/>
                </a:solidFill>
                <a:effectLst/>
                <a:latin typeface="Arial" panose="020B0604020202020204" pitchFamily="34" charset="0"/>
                <a:cs typeface="Arial" panose="020B0604020202020204" pitchFamily="34" charset="0"/>
              </a:rPr>
              <a:t>.</a:t>
            </a:r>
          </a:p>
          <a:p>
            <a:pPr>
              <a:spcBef>
                <a:spcPts val="900"/>
              </a:spcBef>
            </a:pPr>
            <a:endParaRPr lang="de-DE" sz="1200">
              <a:solidFill>
                <a:srgbClr val="0E0E0E"/>
              </a:solidFill>
              <a:latin typeface="Arial" panose="020B0604020202020204" pitchFamily="34" charset="0"/>
              <a:cs typeface="Arial" panose="020B0604020202020204" pitchFamily="34" charset="0"/>
            </a:endParaRPr>
          </a:p>
          <a:p>
            <a:pPr>
              <a:spcBef>
                <a:spcPts val="900"/>
              </a:spcBef>
            </a:pPr>
            <a:r>
              <a:rPr lang="de-DE" sz="1200" b="1" err="1">
                <a:solidFill>
                  <a:srgbClr val="0E0E0E"/>
                </a:solidFill>
                <a:effectLst/>
                <a:latin typeface="Arial" panose="020B0604020202020204" pitchFamily="34" charset="0"/>
                <a:cs typeface="Arial" panose="020B0604020202020204" pitchFamily="34" charset="0"/>
              </a:rPr>
              <a:t>Meteorological</a:t>
            </a:r>
            <a:r>
              <a:rPr lang="de-DE" sz="1200" b="1">
                <a:solidFill>
                  <a:srgbClr val="0E0E0E"/>
                </a:solidFill>
                <a:effectLst/>
                <a:latin typeface="Arial" panose="020B0604020202020204" pitchFamily="34" charset="0"/>
                <a:cs typeface="Arial" panose="020B0604020202020204" pitchFamily="34" charset="0"/>
              </a:rPr>
              <a:t> Data</a:t>
            </a:r>
            <a:r>
              <a:rPr lang="de-DE" sz="1200">
                <a:solidFill>
                  <a:srgbClr val="0E0E0E"/>
                </a:solidFill>
                <a:effectLst/>
                <a:latin typeface="Arial" panose="020B0604020202020204" pitchFamily="34" charset="0"/>
                <a:cs typeface="Arial" panose="020B0604020202020204" pitchFamily="34" charset="0"/>
              </a:rPr>
              <a:t>:</a:t>
            </a:r>
          </a:p>
          <a:p>
            <a:pPr>
              <a:spcBef>
                <a:spcPts val="900"/>
              </a:spcBef>
            </a:pPr>
            <a:r>
              <a:rPr lang="de-DE" sz="1200">
                <a:solidFill>
                  <a:srgbClr val="0E0E0E"/>
                </a:solidFill>
                <a:effectLst/>
                <a:latin typeface="Arial" panose="020B0604020202020204" pitchFamily="34" charset="0"/>
                <a:cs typeface="Arial" panose="020B0604020202020204" pitchFamily="34" charset="0"/>
              </a:rPr>
              <a:t>• </a:t>
            </a:r>
            <a:r>
              <a:rPr lang="de-DE" sz="1200" b="1">
                <a:solidFill>
                  <a:srgbClr val="0E0E0E"/>
                </a:solidFill>
                <a:effectLst/>
                <a:latin typeface="Arial" panose="020B0604020202020204" pitchFamily="34" charset="0"/>
                <a:cs typeface="Arial" panose="020B0604020202020204" pitchFamily="34" charset="0"/>
              </a:rPr>
              <a:t>Source</a:t>
            </a:r>
            <a:r>
              <a:rPr lang="de-DE" sz="1200">
                <a:solidFill>
                  <a:srgbClr val="0E0E0E"/>
                </a:solidFill>
                <a:effectLst/>
                <a:latin typeface="Arial" panose="020B0604020202020204" pitchFamily="34" charset="0"/>
                <a:cs typeface="Arial" panose="020B0604020202020204" pitchFamily="34" charset="0"/>
              </a:rPr>
              <a:t>: </a:t>
            </a:r>
            <a:r>
              <a:rPr lang="de-DE" sz="1200">
                <a:solidFill>
                  <a:srgbClr val="0E0E0E"/>
                </a:solidFill>
                <a:effectLst/>
                <a:latin typeface="Arial" panose="020B0604020202020204" pitchFamily="34" charset="0"/>
                <a:cs typeface="Arial" panose="020B0604020202020204" pitchFamily="34" charset="0"/>
                <a:hlinkClick r:id="rId3"/>
              </a:rPr>
              <a:t>Brazilian National Institute of Meteorology (INMET).</a:t>
            </a:r>
            <a:endParaRPr lang="de-DE" sz="1200">
              <a:solidFill>
                <a:srgbClr val="0E0E0E"/>
              </a:solidFill>
              <a:effectLst/>
              <a:latin typeface="Arial" panose="020B0604020202020204" pitchFamily="34" charset="0"/>
              <a:cs typeface="Arial" panose="020B0604020202020204" pitchFamily="34" charset="0"/>
            </a:endParaRPr>
          </a:p>
          <a:p>
            <a:pPr>
              <a:spcBef>
                <a:spcPts val="900"/>
              </a:spcBef>
            </a:pPr>
            <a:r>
              <a:rPr lang="de-DE" sz="1200">
                <a:solidFill>
                  <a:srgbClr val="0E0E0E"/>
                </a:solidFill>
                <a:effectLst/>
                <a:latin typeface="Arial" panose="020B0604020202020204" pitchFamily="34" charset="0"/>
                <a:cs typeface="Arial" panose="020B0604020202020204" pitchFamily="34" charset="0"/>
              </a:rPr>
              <a:t>• </a:t>
            </a:r>
            <a:r>
              <a:rPr lang="de-DE" sz="1200" b="1">
                <a:solidFill>
                  <a:srgbClr val="0E0E0E"/>
                </a:solidFill>
                <a:effectLst/>
                <a:latin typeface="Arial" panose="020B0604020202020204" pitchFamily="34" charset="0"/>
                <a:cs typeface="Arial" panose="020B0604020202020204" pitchFamily="34" charset="0"/>
              </a:rPr>
              <a:t>Data</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Hourly</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data</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from</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meteorological</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stations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across</a:t>
            </a:r>
            <a:r>
              <a:rPr lang="de-DE" sz="1200">
                <a:solidFill>
                  <a:srgbClr val="0E0E0E"/>
                </a:solidFill>
                <a:effectLst/>
                <a:latin typeface="Arial" panose="020B0604020202020204" pitchFamily="34" charset="0"/>
                <a:cs typeface="Arial" panose="020B0604020202020204" pitchFamily="34" charset="0"/>
              </a:rPr>
              <a:t> Brazil, </a:t>
            </a:r>
            <a:r>
              <a:rPr lang="de-DE" sz="1200" err="1">
                <a:solidFill>
                  <a:srgbClr val="0E0E0E"/>
                </a:solidFill>
                <a:effectLst/>
                <a:latin typeface="Arial" panose="020B0604020202020204" pitchFamily="34" charset="0"/>
                <a:cs typeface="Arial" panose="020B0604020202020204" pitchFamily="34" charset="0"/>
              </a:rPr>
              <a:t>from</a:t>
            </a:r>
            <a:r>
              <a:rPr lang="de-DE" sz="1200">
                <a:solidFill>
                  <a:srgbClr val="0E0E0E"/>
                </a:solidFill>
                <a:effectLst/>
                <a:latin typeface="Arial" panose="020B0604020202020204" pitchFamily="34" charset="0"/>
                <a:cs typeface="Arial" panose="020B0604020202020204" pitchFamily="34" charset="0"/>
              </a:rPr>
              <a:t> 2012 </a:t>
            </a:r>
            <a:r>
              <a:rPr lang="de-DE" sz="1200" err="1">
                <a:solidFill>
                  <a:srgbClr val="0E0E0E"/>
                </a:solidFill>
                <a:effectLst/>
                <a:latin typeface="Arial" panose="020B0604020202020204" pitchFamily="34" charset="0"/>
                <a:cs typeface="Arial" panose="020B0604020202020204" pitchFamily="34" charset="0"/>
              </a:rPr>
              <a:t>to</a:t>
            </a:r>
            <a:r>
              <a:rPr lang="de-DE" sz="1200">
                <a:solidFill>
                  <a:srgbClr val="0E0E0E"/>
                </a:solidFill>
                <a:effectLst/>
                <a:latin typeface="Arial" panose="020B0604020202020204" pitchFamily="34" charset="0"/>
                <a:cs typeface="Arial" panose="020B0604020202020204" pitchFamily="34" charset="0"/>
              </a:rPr>
              <a:t> 2021.</a:t>
            </a:r>
          </a:p>
          <a:p>
            <a:pPr>
              <a:spcBef>
                <a:spcPts val="900"/>
              </a:spcBef>
            </a:pPr>
            <a:r>
              <a:rPr lang="de-DE" sz="1200">
                <a:solidFill>
                  <a:srgbClr val="0E0E0E"/>
                </a:solidFill>
                <a:effectLst/>
                <a:latin typeface="Arial" panose="020B0604020202020204" pitchFamily="34" charset="0"/>
                <a:cs typeface="Arial" panose="020B0604020202020204" pitchFamily="34" charset="0"/>
              </a:rPr>
              <a:t>• </a:t>
            </a:r>
            <a:r>
              <a:rPr lang="de-DE" sz="1200" b="1">
                <a:solidFill>
                  <a:srgbClr val="0E0E0E"/>
                </a:solidFill>
                <a:effectLst/>
                <a:latin typeface="Arial" panose="020B0604020202020204" pitchFamily="34" charset="0"/>
                <a:cs typeface="Arial" panose="020B0604020202020204" pitchFamily="34" charset="0"/>
              </a:rPr>
              <a:t>Details</a:t>
            </a:r>
            <a:r>
              <a:rPr lang="de-DE" sz="1200">
                <a:solidFill>
                  <a:srgbClr val="0E0E0E"/>
                </a:solidFill>
                <a:effectLst/>
                <a:latin typeface="Arial" panose="020B0604020202020204" pitchFamily="34" charset="0"/>
                <a:cs typeface="Arial" panose="020B0604020202020204" pitchFamily="34" charset="0"/>
              </a:rPr>
              <a:t>: Includes </a:t>
            </a:r>
            <a:r>
              <a:rPr lang="de-DE" sz="1200" err="1">
                <a:solidFill>
                  <a:srgbClr val="0E0E0E"/>
                </a:solidFill>
                <a:effectLst/>
                <a:latin typeface="Arial" panose="020B0604020202020204" pitchFamily="34" charset="0"/>
                <a:cs typeface="Arial" panose="020B0604020202020204" pitchFamily="34" charset="0"/>
              </a:rPr>
              <a:t>precipitation</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air</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temperature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humidity</a:t>
            </a:r>
            <a:r>
              <a:rPr lang="de-DE" sz="1200">
                <a:solidFill>
                  <a:srgbClr val="0E0E0E"/>
                </a:solidFill>
                <a:effectLst/>
                <a:latin typeface="Arial" panose="020B0604020202020204" pitchFamily="34" charset="0"/>
                <a:cs typeface="Arial" panose="020B0604020202020204" pitchFamily="34" charset="0"/>
              </a:rPr>
              <a:t>, and wind </a:t>
            </a:r>
            <a:r>
              <a:rPr lang="de-DE" sz="1200" err="1">
                <a:solidFill>
                  <a:srgbClr val="0E0E0E"/>
                </a:solidFill>
                <a:effectLst/>
                <a:latin typeface="Arial" panose="020B0604020202020204" pitchFamily="34" charset="0"/>
                <a:cs typeface="Arial" panose="020B0604020202020204" pitchFamily="34" charset="0"/>
              </a:rPr>
              <a:t>speed</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measured</a:t>
            </a:r>
            <a:r>
              <a:rPr lang="de-DE" sz="1200">
                <a:solidFill>
                  <a:srgbClr val="0E0E0E"/>
                </a:solidFill>
                <a:effectLst/>
                <a:latin typeface="Arial" panose="020B0604020202020204" pitchFamily="34" charset="0"/>
                <a:cs typeface="Arial" panose="020B0604020202020204" pitchFamily="34" charset="0"/>
              </a:rPr>
              <a:t> in mm, °C, %, and m/s). The </a:t>
            </a:r>
            <a:r>
              <a:rPr lang="de-DE" sz="1200" err="1">
                <a:solidFill>
                  <a:srgbClr val="0E0E0E"/>
                </a:solidFill>
                <a:effectLst/>
                <a:latin typeface="Arial" panose="020B0604020202020204" pitchFamily="34" charset="0"/>
                <a:cs typeface="Arial" panose="020B0604020202020204" pitchFamily="34" charset="0"/>
              </a:rPr>
              <a:t>number</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of</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meteorological</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stations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grew</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from</a:t>
            </a:r>
            <a:r>
              <a:rPr lang="de-DE" sz="1200">
                <a:solidFill>
                  <a:srgbClr val="0E0E0E"/>
                </a:solidFill>
                <a:effectLst/>
                <a:latin typeface="Arial" panose="020B0604020202020204" pitchFamily="34" charset="0"/>
                <a:cs typeface="Arial" panose="020B0604020202020204" pitchFamily="34" charset="0"/>
              </a:rPr>
              <a:t> 468 in 2012 </a:t>
            </a:r>
            <a:r>
              <a:rPr lang="de-DE" sz="1200" err="1">
                <a:solidFill>
                  <a:srgbClr val="0E0E0E"/>
                </a:solidFill>
                <a:effectLst/>
                <a:latin typeface="Arial" panose="020B0604020202020204" pitchFamily="34" charset="0"/>
                <a:cs typeface="Arial" panose="020B0604020202020204" pitchFamily="34" charset="0"/>
              </a:rPr>
              <a:t>to</a:t>
            </a:r>
            <a:r>
              <a:rPr lang="de-DE" sz="1200">
                <a:solidFill>
                  <a:srgbClr val="0E0E0E"/>
                </a:solidFill>
                <a:effectLst/>
                <a:latin typeface="Arial" panose="020B0604020202020204" pitchFamily="34" charset="0"/>
                <a:cs typeface="Arial" panose="020B0604020202020204" pitchFamily="34" charset="0"/>
              </a:rPr>
              <a:t> 588 in 2021.</a:t>
            </a:r>
          </a:p>
          <a:p>
            <a:pPr>
              <a:spcBef>
                <a:spcPts val="900"/>
              </a:spcBef>
            </a:pPr>
            <a:endParaRPr lang="de-DE" sz="1200">
              <a:solidFill>
                <a:srgbClr val="0E0E0E"/>
              </a:solidFill>
              <a:effectLst/>
              <a:latin typeface="Arial" panose="020B0604020202020204" pitchFamily="34" charset="0"/>
              <a:cs typeface="Arial" panose="020B0604020202020204" pitchFamily="34" charset="0"/>
            </a:endParaRPr>
          </a:p>
          <a:p>
            <a:pPr>
              <a:spcBef>
                <a:spcPts val="900"/>
              </a:spcBef>
            </a:pPr>
            <a:r>
              <a:rPr lang="de-DE" sz="1200" b="1">
                <a:solidFill>
                  <a:srgbClr val="0E0E0E"/>
                </a:solidFill>
                <a:effectLst/>
                <a:latin typeface="Arial" panose="020B0604020202020204" pitchFamily="34" charset="0"/>
                <a:cs typeface="Arial" panose="020B0604020202020204" pitchFamily="34" charset="0"/>
              </a:rPr>
              <a:t>Land Use Data</a:t>
            </a:r>
            <a:r>
              <a:rPr lang="de-DE" sz="1200">
                <a:solidFill>
                  <a:srgbClr val="0E0E0E"/>
                </a:solidFill>
                <a:effectLst/>
                <a:latin typeface="Arial" panose="020B0604020202020204" pitchFamily="34" charset="0"/>
                <a:cs typeface="Arial" panose="020B0604020202020204" pitchFamily="34" charset="0"/>
              </a:rPr>
              <a:t>:</a:t>
            </a:r>
          </a:p>
          <a:p>
            <a:pPr>
              <a:spcBef>
                <a:spcPts val="900"/>
              </a:spcBef>
            </a:pPr>
            <a:r>
              <a:rPr lang="de-DE" sz="1200">
                <a:solidFill>
                  <a:srgbClr val="0E0E0E"/>
                </a:solidFill>
                <a:effectLst/>
                <a:latin typeface="Arial" panose="020B0604020202020204" pitchFamily="34" charset="0"/>
                <a:cs typeface="Arial" panose="020B0604020202020204" pitchFamily="34" charset="0"/>
              </a:rPr>
              <a:t>• </a:t>
            </a:r>
            <a:r>
              <a:rPr lang="de-DE" sz="1200" b="1">
                <a:solidFill>
                  <a:srgbClr val="0E0E0E"/>
                </a:solidFill>
                <a:effectLst/>
                <a:latin typeface="Arial" panose="020B0604020202020204" pitchFamily="34" charset="0"/>
                <a:cs typeface="Arial" panose="020B0604020202020204" pitchFamily="34" charset="0"/>
              </a:rPr>
              <a:t>Source</a:t>
            </a:r>
            <a:r>
              <a:rPr lang="de-DE" sz="1200">
                <a:solidFill>
                  <a:srgbClr val="0E0E0E"/>
                </a:solidFill>
                <a:effectLst/>
                <a:latin typeface="Arial" panose="020B0604020202020204" pitchFamily="34" charset="0"/>
                <a:cs typeface="Arial" panose="020B0604020202020204" pitchFamily="34" charset="0"/>
              </a:rPr>
              <a:t>: </a:t>
            </a:r>
            <a:r>
              <a:rPr lang="de-DE" sz="1200">
                <a:solidFill>
                  <a:srgbClr val="0E0E0E"/>
                </a:solidFill>
                <a:effectLst/>
                <a:latin typeface="Arial" panose="020B0604020202020204" pitchFamily="34" charset="0"/>
                <a:cs typeface="Arial" panose="020B0604020202020204" pitchFamily="34" charset="0"/>
                <a:hlinkClick r:id="rId4"/>
              </a:rPr>
              <a:t>Brazilian Annual Land Use and Land Cover Mapping Project (MapBiomas)</a:t>
            </a:r>
            <a:r>
              <a:rPr lang="de-DE" sz="1200">
                <a:solidFill>
                  <a:srgbClr val="0E0E0E"/>
                </a:solidFill>
                <a:effectLst/>
                <a:latin typeface="Arial" panose="020B0604020202020204" pitchFamily="34" charset="0"/>
                <a:cs typeface="Arial" panose="020B0604020202020204" pitchFamily="34" charset="0"/>
              </a:rPr>
              <a:t>.</a:t>
            </a:r>
          </a:p>
          <a:p>
            <a:pPr>
              <a:spcBef>
                <a:spcPts val="900"/>
              </a:spcBef>
            </a:pPr>
            <a:r>
              <a:rPr lang="de-DE" sz="1200">
                <a:solidFill>
                  <a:srgbClr val="0E0E0E"/>
                </a:solidFill>
                <a:effectLst/>
                <a:latin typeface="Arial" panose="020B0604020202020204" pitchFamily="34" charset="0"/>
                <a:cs typeface="Arial" panose="020B0604020202020204" pitchFamily="34" charset="0"/>
              </a:rPr>
              <a:t>• </a:t>
            </a:r>
            <a:r>
              <a:rPr lang="de-DE" sz="1200" b="1">
                <a:solidFill>
                  <a:srgbClr val="0E0E0E"/>
                </a:solidFill>
                <a:effectLst/>
                <a:latin typeface="Arial" panose="020B0604020202020204" pitchFamily="34" charset="0"/>
                <a:cs typeface="Arial" panose="020B0604020202020204" pitchFamily="34" charset="0"/>
              </a:rPr>
              <a:t>Data</a:t>
            </a:r>
            <a:r>
              <a:rPr lang="de-DE" sz="1200">
                <a:solidFill>
                  <a:srgbClr val="0E0E0E"/>
                </a:solidFill>
                <a:effectLst/>
                <a:latin typeface="Arial" panose="020B0604020202020204" pitchFamily="34" charset="0"/>
                <a:cs typeface="Arial" panose="020B0604020202020204" pitchFamily="34" charset="0"/>
              </a:rPr>
              <a:t>: Data on </a:t>
            </a:r>
            <a:r>
              <a:rPr lang="de-DE" sz="1200" err="1">
                <a:solidFill>
                  <a:srgbClr val="0E0E0E"/>
                </a:solidFill>
                <a:effectLst/>
                <a:latin typeface="Arial" panose="020B0604020202020204" pitchFamily="34" charset="0"/>
                <a:cs typeface="Arial" panose="020B0604020202020204" pitchFamily="34" charset="0"/>
              </a:rPr>
              <a:t>land</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use</a:t>
            </a:r>
            <a:r>
              <a:rPr lang="de-DE" sz="1200">
                <a:solidFill>
                  <a:srgbClr val="0E0E0E"/>
                </a:solidFill>
                <a:effectLst/>
                <a:latin typeface="Arial" panose="020B0604020202020204" pitchFamily="34" charset="0"/>
                <a:cs typeface="Arial" panose="020B0604020202020204" pitchFamily="34" charset="0"/>
              </a:rPr>
              <a:t> and land-</a:t>
            </a:r>
            <a:r>
              <a:rPr lang="de-DE" sz="1200" err="1">
                <a:solidFill>
                  <a:srgbClr val="0E0E0E"/>
                </a:solidFill>
                <a:effectLst/>
                <a:latin typeface="Arial" panose="020B0604020202020204" pitchFamily="34" charset="0"/>
                <a:cs typeface="Arial" panose="020B0604020202020204" pitchFamily="34" charset="0"/>
              </a:rPr>
              <a:t>use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transitions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from</a:t>
            </a:r>
            <a:r>
              <a:rPr lang="de-DE" sz="1200">
                <a:solidFill>
                  <a:srgbClr val="0E0E0E"/>
                </a:solidFill>
                <a:effectLst/>
                <a:latin typeface="Arial" panose="020B0604020202020204" pitchFamily="34" charset="0"/>
                <a:cs typeface="Arial" panose="020B0604020202020204" pitchFamily="34" charset="0"/>
              </a:rPr>
              <a:t> 2011 </a:t>
            </a:r>
            <a:r>
              <a:rPr lang="de-DE" sz="1200" err="1">
                <a:solidFill>
                  <a:srgbClr val="0E0E0E"/>
                </a:solidFill>
                <a:effectLst/>
                <a:latin typeface="Arial" panose="020B0604020202020204" pitchFamily="34" charset="0"/>
                <a:cs typeface="Arial" panose="020B0604020202020204" pitchFamily="34" charset="0"/>
              </a:rPr>
              <a:t>to</a:t>
            </a:r>
            <a:r>
              <a:rPr lang="de-DE" sz="1200">
                <a:solidFill>
                  <a:srgbClr val="0E0E0E"/>
                </a:solidFill>
                <a:effectLst/>
                <a:latin typeface="Arial" panose="020B0604020202020204" pitchFamily="34" charset="0"/>
                <a:cs typeface="Arial" panose="020B0604020202020204" pitchFamily="34" charset="0"/>
              </a:rPr>
              <a:t> 2021, </a:t>
            </a:r>
            <a:r>
              <a:rPr lang="de-DE" sz="1200" err="1">
                <a:solidFill>
                  <a:srgbClr val="0E0E0E"/>
                </a:solidFill>
                <a:effectLst/>
                <a:latin typeface="Arial" panose="020B0604020202020204" pitchFamily="34" charset="0"/>
                <a:cs typeface="Arial" panose="020B0604020202020204" pitchFamily="34" charset="0"/>
              </a:rPr>
              <a:t>reflecting</a:t>
            </a:r>
            <a:r>
              <a:rPr lang="de-DE" sz="1200">
                <a:solidFill>
                  <a:srgbClr val="0E0E0E"/>
                </a:solidFill>
                <a:effectLst/>
                <a:latin typeface="Arial" panose="020B0604020202020204" pitchFamily="34" charset="0"/>
                <a:cs typeface="Arial" panose="020B0604020202020204" pitchFamily="34" charset="0"/>
              </a:rPr>
              <a:t> human </a:t>
            </a:r>
            <a:r>
              <a:rPr lang="de-DE" sz="1200" err="1">
                <a:solidFill>
                  <a:srgbClr val="0E0E0E"/>
                </a:solidFill>
                <a:effectLst/>
                <a:latin typeface="Arial" panose="020B0604020202020204" pitchFamily="34" charset="0"/>
                <a:cs typeface="Arial" panose="020B0604020202020204" pitchFamily="34" charset="0"/>
              </a:rPr>
              <a:t>activities</a:t>
            </a:r>
            <a:r>
              <a:rPr lang="de-DE" sz="1200">
                <a:solidFill>
                  <a:srgbClr val="0E0E0E"/>
                </a:solidFill>
                <a:effectLst/>
                <a:latin typeface="Arial" panose="020B0604020202020204" pitchFamily="34" charset="0"/>
                <a:cs typeface="Arial" panose="020B0604020202020204" pitchFamily="34" charset="0"/>
              </a:rPr>
              <a:t>.</a:t>
            </a:r>
          </a:p>
          <a:p>
            <a:pPr>
              <a:spcBef>
                <a:spcPts val="900"/>
              </a:spcBef>
            </a:pPr>
            <a:r>
              <a:rPr lang="de-DE" sz="1200">
                <a:solidFill>
                  <a:srgbClr val="0E0E0E"/>
                </a:solidFill>
                <a:effectLst/>
                <a:latin typeface="Arial" panose="020B0604020202020204" pitchFamily="34" charset="0"/>
                <a:cs typeface="Arial" panose="020B0604020202020204" pitchFamily="34" charset="0"/>
              </a:rPr>
              <a:t>• </a:t>
            </a:r>
            <a:r>
              <a:rPr lang="de-DE" sz="1200" b="1">
                <a:solidFill>
                  <a:srgbClr val="0E0E0E"/>
                </a:solidFill>
                <a:effectLst/>
                <a:latin typeface="Arial" panose="020B0604020202020204" pitchFamily="34" charset="0"/>
                <a:cs typeface="Arial" panose="020B0604020202020204" pitchFamily="34" charset="0"/>
              </a:rPr>
              <a:t>Details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Categorizes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land</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use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into</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six</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main</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categories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with</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data</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organized</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by</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municipality</a:t>
            </a:r>
            <a:r>
              <a:rPr lang="de-DE" sz="1200">
                <a:solidFill>
                  <a:srgbClr val="0E0E0E"/>
                </a:solidFill>
                <a:effectLst/>
                <a:latin typeface="Arial" panose="020B0604020202020204" pitchFamily="34" charset="0"/>
                <a:cs typeface="Arial" panose="020B0604020202020204" pitchFamily="34" charset="0"/>
              </a:rPr>
              <a:t> and </a:t>
            </a:r>
            <a:r>
              <a:rPr lang="de-DE" sz="1200" err="1">
                <a:solidFill>
                  <a:srgbClr val="0E0E0E"/>
                </a:solidFill>
                <a:effectLst/>
                <a:latin typeface="Arial" panose="020B0604020202020204" pitchFamily="34" charset="0"/>
                <a:cs typeface="Arial" panose="020B0604020202020204" pitchFamily="34" charset="0"/>
              </a:rPr>
              <a:t>year</a:t>
            </a:r>
            <a:r>
              <a:rPr lang="de-DE" sz="1200">
                <a:solidFill>
                  <a:srgbClr val="0E0E0E"/>
                </a:solidFill>
                <a:effectLst/>
                <a:latin typeface="Arial" panose="020B0604020202020204" pitchFamily="34" charset="0"/>
                <a:cs typeface="Arial" panose="020B0604020202020204" pitchFamily="34" charset="0"/>
              </a:rPr>
              <a:t> (in </a:t>
            </a:r>
            <a:r>
              <a:rPr lang="de-DE" sz="1200" err="1">
                <a:solidFill>
                  <a:srgbClr val="0E0E0E"/>
                </a:solidFill>
                <a:effectLst/>
                <a:latin typeface="Arial" panose="020B0604020202020204" pitchFamily="34" charset="0"/>
                <a:cs typeface="Arial" panose="020B0604020202020204" pitchFamily="34" charset="0"/>
              </a:rPr>
              <a:t>hectares</a:t>
            </a:r>
            <a:r>
              <a:rPr lang="de-DE" sz="1200">
                <a:solidFill>
                  <a:srgbClr val="0E0E0E"/>
                </a:solidFill>
                <a:effectLst/>
                <a:latin typeface="Arial" panose="020B0604020202020204" pitchFamily="34" charset="0"/>
                <a:cs typeface="Arial" panose="020B0604020202020204" pitchFamily="34" charset="0"/>
              </a:rPr>
              <a:t>). Transition </a:t>
            </a:r>
            <a:r>
              <a:rPr lang="de-DE" sz="1200" err="1">
                <a:solidFill>
                  <a:srgbClr val="0E0E0E"/>
                </a:solidFill>
                <a:effectLst/>
                <a:latin typeface="Arial" panose="020B0604020202020204" pitchFamily="34" charset="0"/>
                <a:cs typeface="Arial" panose="020B0604020202020204" pitchFamily="34" charset="0"/>
              </a:rPr>
              <a:t>values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show</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changes</a:t>
            </a:r>
            <a:r>
              <a:rPr lang="de-DE" sz="1200">
                <a:solidFill>
                  <a:srgbClr val="0E0E0E"/>
                </a:solidFill>
                <a:effectLst/>
                <a:latin typeface="Arial" panose="020B0604020202020204" pitchFamily="34" charset="0"/>
                <a:cs typeface="Arial" panose="020B0604020202020204" pitchFamily="34" charset="0"/>
              </a:rPr>
              <a:t> in </a:t>
            </a:r>
            <a:r>
              <a:rPr lang="de-DE" sz="1200" err="1">
                <a:solidFill>
                  <a:srgbClr val="0E0E0E"/>
                </a:solidFill>
                <a:effectLst/>
                <a:latin typeface="Arial" panose="020B0604020202020204" pitchFamily="34" charset="0"/>
                <a:cs typeface="Arial" panose="020B0604020202020204" pitchFamily="34" charset="0"/>
              </a:rPr>
              <a:t>land</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use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over</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the</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years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considering</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area</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losses</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or</a:t>
            </a:r>
            <a:r>
              <a:rPr lang="de-DE" sz="1200">
                <a:solidFill>
                  <a:srgbClr val="0E0E0E"/>
                </a:solidFill>
                <a:effectLst/>
                <a:latin typeface="Arial" panose="020B0604020202020204" pitchFamily="34" charset="0"/>
                <a:cs typeface="Arial" panose="020B0604020202020204" pitchFamily="34" charset="0"/>
              </a:rPr>
              <a:t> </a:t>
            </a:r>
            <a:r>
              <a:rPr lang="de-DE" sz="1200" err="1">
                <a:solidFill>
                  <a:srgbClr val="0E0E0E"/>
                </a:solidFill>
                <a:effectLst/>
                <a:latin typeface="Arial" panose="020B0604020202020204" pitchFamily="34" charset="0"/>
                <a:cs typeface="Arial" panose="020B0604020202020204" pitchFamily="34" charset="0"/>
              </a:rPr>
              <a:t>gains</a:t>
            </a:r>
            <a:r>
              <a:rPr lang="de-DE" sz="1200">
                <a:solidFill>
                  <a:srgbClr val="0E0E0E"/>
                </a:solidFill>
                <a:effectLst/>
                <a:latin typeface="Arial" panose="020B0604020202020204" pitchFamily="34" charset="0"/>
                <a:cs typeface="Arial" panose="020B0604020202020204" pitchFamily="34" charset="0"/>
              </a:rPr>
              <a:t>.</a:t>
            </a:r>
          </a:p>
          <a:p>
            <a:endParaRPr lang="de-DE" sz="1200">
              <a:latin typeface="Arial" panose="020B0604020202020204" pitchFamily="34" charset="0"/>
              <a:cs typeface="Arial" panose="020B0604020202020204" pitchFamily="34" charset="0"/>
            </a:endParaRPr>
          </a:p>
          <a:p>
            <a:r>
              <a:rPr lang="de-DE" sz="1200" err="1">
                <a:latin typeface="Arial" panose="020B0604020202020204" pitchFamily="34" charset="0"/>
                <a:cs typeface="Arial" panose="020B0604020202020204" pitchFamily="34" charset="0"/>
              </a:rPr>
              <a:t>Difference</a:t>
            </a:r>
            <a:r>
              <a:rPr lang="de-DE" sz="1200">
                <a:latin typeface="Arial" panose="020B0604020202020204" pitchFamily="34" charset="0"/>
                <a:cs typeface="Arial" panose="020B0604020202020204" pitchFamily="34" charset="0"/>
              </a:rPr>
              <a:t> in Data </a:t>
            </a:r>
            <a:r>
              <a:rPr lang="de-DE" sz="1200" err="1">
                <a:latin typeface="Arial" panose="020B0604020202020204" pitchFamily="34" charset="0"/>
                <a:cs typeface="Arial" panose="020B0604020202020204" pitchFamily="34" charset="0"/>
              </a:rPr>
              <a:t>collection</a:t>
            </a:r>
            <a:r>
              <a:rPr lang="de-DE" sz="1200">
                <a:latin typeface="Arial" panose="020B0604020202020204" pitchFamily="34" charset="0"/>
                <a:cs typeface="Arial" panose="020B0604020202020204" pitchFamily="34" charset="0"/>
              </a:rPr>
              <a:t> periodes </a:t>
            </a:r>
            <a:r>
              <a:rPr lang="de-DE" sz="1200" err="1">
                <a:latin typeface="Arial" panose="020B0604020202020204" pitchFamily="34" charset="0"/>
                <a:cs typeface="Arial" panose="020B0604020202020204" pitchFamily="34" charset="0"/>
              </a:rPr>
              <a:t>comes</a:t>
            </a:r>
            <a:r>
              <a:rPr lang="de-DE" sz="1200">
                <a:latin typeface="Arial" panose="020B0604020202020204" pitchFamily="34" charset="0"/>
                <a:cs typeface="Arial" panose="020B0604020202020204" pitchFamily="34" charset="0"/>
              </a:rPr>
              <a:t> due </a:t>
            </a:r>
            <a:r>
              <a:rPr lang="de-DE" sz="1200" err="1">
                <a:latin typeface="Arial" panose="020B0604020202020204" pitchFamily="34" charset="0"/>
                <a:cs typeface="Arial" panose="020B0604020202020204" pitchFamily="34" charset="0"/>
              </a:rPr>
              <a:t>to</a:t>
            </a:r>
            <a:r>
              <a:rPr lang="de-DE" sz="1200">
                <a:latin typeface="Arial" panose="020B0604020202020204" pitchFamily="34" charset="0"/>
                <a:cs typeface="Arial" panose="020B0604020202020204" pitchFamily="34" charset="0"/>
              </a:rPr>
              <a:t> </a:t>
            </a:r>
            <a:r>
              <a:rPr lang="de-DE" sz="1200" err="1">
                <a:latin typeface="Arial" panose="020B0604020202020204" pitchFamily="34" charset="0"/>
                <a:cs typeface="Arial" panose="020B0604020202020204" pitchFamily="34" charset="0"/>
              </a:rPr>
              <a:t>availability</a:t>
            </a:r>
            <a:endParaRPr lang="de-DE" sz="12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0393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1C1CB-4906-FE8E-3014-35F43022CDE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F1AB2EF-C030-6F15-4627-8BB52247BF80}"/>
              </a:ext>
            </a:extLst>
          </p:cNvPr>
          <p:cNvSpPr>
            <a:spLocks noGrp="1"/>
          </p:cNvSpPr>
          <p:nvPr>
            <p:ph type="title"/>
          </p:nvPr>
        </p:nvSpPr>
        <p:spPr/>
        <p:txBody>
          <a:bodyPr/>
          <a:lstStyle/>
          <a:p>
            <a:pPr>
              <a:lnSpc>
                <a:spcPct val="100000"/>
              </a:lnSpc>
              <a:spcBef>
                <a:spcPts val="1000"/>
              </a:spcBef>
            </a:pPr>
            <a:r>
              <a:rPr lang="de-DE" err="1">
                <a:cs typeface="Arial"/>
              </a:rPr>
              <a:t>How</a:t>
            </a:r>
            <a:r>
              <a:rPr lang="de-DE">
                <a:cs typeface="Arial"/>
              </a:rPr>
              <a:t> was </a:t>
            </a:r>
            <a:r>
              <a:rPr lang="de-DE" err="1">
                <a:cs typeface="Arial"/>
              </a:rPr>
              <a:t>the</a:t>
            </a:r>
            <a:r>
              <a:rPr lang="de-DE">
                <a:cs typeface="Arial"/>
              </a:rPr>
              <a:t> </a:t>
            </a:r>
            <a:r>
              <a:rPr lang="de-DE" err="1">
                <a:cs typeface="Arial"/>
              </a:rPr>
              <a:t>data</a:t>
            </a:r>
            <a:r>
              <a:rPr lang="de-DE">
                <a:cs typeface="Arial"/>
              </a:rPr>
              <a:t> </a:t>
            </a:r>
            <a:r>
              <a:rPr lang="de-DE" err="1">
                <a:cs typeface="Arial"/>
              </a:rPr>
              <a:t>treated</a:t>
            </a:r>
            <a:r>
              <a:rPr lang="de-DE">
                <a:cs typeface="Arial"/>
              </a:rPr>
              <a:t> and </a:t>
            </a:r>
            <a:r>
              <a:rPr lang="de-DE" err="1">
                <a:cs typeface="Arial"/>
              </a:rPr>
              <a:t>cleaned</a:t>
            </a:r>
            <a:r>
              <a:rPr lang="de-DE">
                <a:cs typeface="Arial"/>
              </a:rPr>
              <a:t>?</a:t>
            </a:r>
          </a:p>
          <a:p>
            <a:endParaRPr lang="de-DE">
              <a:cs typeface="Arial"/>
            </a:endParaRPr>
          </a:p>
        </p:txBody>
      </p:sp>
      <p:sp>
        <p:nvSpPr>
          <p:cNvPr id="4" name="Datumsplatzhalter 3">
            <a:extLst>
              <a:ext uri="{FF2B5EF4-FFF2-40B4-BE49-F238E27FC236}">
                <a16:creationId xmlns:a16="http://schemas.microsoft.com/office/drawing/2014/main" id="{89E87B2E-00DC-C218-15B4-6E545CE1E4E5}"/>
              </a:ext>
            </a:extLst>
          </p:cNvPr>
          <p:cNvSpPr>
            <a:spLocks noGrp="1"/>
          </p:cNvSpPr>
          <p:nvPr>
            <p:ph type="dt" sz="half" idx="10"/>
          </p:nvPr>
        </p:nvSpPr>
        <p:spPr/>
        <p:txBody>
          <a:bodyPr/>
          <a:lstStyle/>
          <a:p>
            <a:fld id="{8D93BFA6-70D2-4653-B5CB-D3376F3BFAE7}" type="datetime1">
              <a:rPr lang="de-CH" noProof="0" smtClean="0"/>
              <a:t>11.12.24</a:t>
            </a:fld>
            <a:endParaRPr lang="de-CH" noProof="0"/>
          </a:p>
        </p:txBody>
      </p:sp>
      <p:sp>
        <p:nvSpPr>
          <p:cNvPr id="6" name="Foliennummernplatzhalter 5">
            <a:extLst>
              <a:ext uri="{FF2B5EF4-FFF2-40B4-BE49-F238E27FC236}">
                <a16:creationId xmlns:a16="http://schemas.microsoft.com/office/drawing/2014/main" id="{12C086C8-6B93-F762-D8A4-76CD6DBCDB45}"/>
              </a:ext>
            </a:extLst>
          </p:cNvPr>
          <p:cNvSpPr>
            <a:spLocks noGrp="1"/>
          </p:cNvSpPr>
          <p:nvPr>
            <p:ph type="sldNum" sz="quarter" idx="12"/>
          </p:nvPr>
        </p:nvSpPr>
        <p:spPr/>
        <p:txBody>
          <a:bodyPr/>
          <a:lstStyle/>
          <a:p>
            <a:fld id="{5ACA52AF-F19D-405C-AD5F-7D94B96A5CC3}" type="slidenum">
              <a:rPr lang="de-CH" noProof="0" smtClean="0"/>
              <a:t>26</a:t>
            </a:fld>
            <a:endParaRPr lang="de-CH" noProof="0"/>
          </a:p>
        </p:txBody>
      </p:sp>
      <p:sp>
        <p:nvSpPr>
          <p:cNvPr id="12" name="Textfeld 11">
            <a:extLst>
              <a:ext uri="{FF2B5EF4-FFF2-40B4-BE49-F238E27FC236}">
                <a16:creationId xmlns:a16="http://schemas.microsoft.com/office/drawing/2014/main" id="{0526388D-DC04-62AA-2794-7F4680CCAA7B}"/>
              </a:ext>
            </a:extLst>
          </p:cNvPr>
          <p:cNvSpPr txBox="1"/>
          <p:nvPr/>
        </p:nvSpPr>
        <p:spPr>
          <a:xfrm>
            <a:off x="731837" y="803099"/>
            <a:ext cx="11130507" cy="5301451"/>
          </a:xfrm>
          <a:prstGeom prst="rect">
            <a:avLst/>
          </a:prstGeom>
          <a:noFill/>
        </p:spPr>
        <p:txBody>
          <a:bodyPr wrap="square" rtlCol="0">
            <a:spAutoFit/>
          </a:bodyPr>
          <a:lstStyle/>
          <a:p>
            <a:pPr>
              <a:spcBef>
                <a:spcPts val="900"/>
              </a:spcBef>
            </a:pPr>
            <a:r>
              <a:rPr lang="de-DE" sz="1500" b="1">
                <a:solidFill>
                  <a:srgbClr val="0E0E0E"/>
                </a:solidFill>
                <a:effectLst/>
                <a:latin typeface="Arial" panose="020B0604020202020204" pitchFamily="34" charset="0"/>
                <a:cs typeface="Arial" panose="020B0604020202020204" pitchFamily="34" charset="0"/>
              </a:rPr>
              <a:t>Challenges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Missing</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values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data</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aggregation</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extrapolation</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interpolation</a:t>
            </a:r>
            <a:r>
              <a:rPr lang="de-DE" sz="1500">
                <a:solidFill>
                  <a:srgbClr val="0E0E0E"/>
                </a:solidFill>
                <a:effectLst/>
                <a:latin typeface="Arial" panose="020B0604020202020204" pitchFamily="34" charset="0"/>
                <a:cs typeface="Arial" panose="020B0604020202020204" pitchFamily="34" charset="0"/>
              </a:rPr>
              <a:t>, and </a:t>
            </a:r>
            <a:r>
              <a:rPr lang="de-DE" sz="1500" err="1">
                <a:solidFill>
                  <a:srgbClr val="0E0E0E"/>
                </a:solidFill>
                <a:effectLst/>
                <a:latin typeface="Arial" panose="020B0604020202020204" pitchFamily="34" charset="0"/>
                <a:cs typeface="Arial" panose="020B0604020202020204" pitchFamily="34" charset="0"/>
              </a:rPr>
              <a:t>transformation</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r>
              <a:rPr lang="de-DE" sz="1500" b="1" err="1">
                <a:solidFill>
                  <a:srgbClr val="0E0E0E"/>
                </a:solidFill>
                <a:effectLst/>
                <a:latin typeface="Arial" panose="020B0604020202020204" pitchFamily="34" charset="0"/>
                <a:cs typeface="Arial" panose="020B0604020202020204" pitchFamily="34" charset="0"/>
              </a:rPr>
              <a:t>Fire</a:t>
            </a:r>
            <a:r>
              <a:rPr lang="de-DE" sz="1500" b="1">
                <a:solidFill>
                  <a:srgbClr val="0E0E0E"/>
                </a:solidFill>
                <a:effectLst/>
                <a:latin typeface="Arial" panose="020B0604020202020204" pitchFamily="34" charset="0"/>
                <a:cs typeface="Arial" panose="020B0604020202020204" pitchFamily="34" charset="0"/>
              </a:rPr>
              <a:t> Spots</a:t>
            </a:r>
            <a:r>
              <a:rPr lang="de-DE" sz="1500">
                <a:solidFill>
                  <a:srgbClr val="0E0E0E"/>
                </a:solidFill>
                <a:effectLst/>
                <a:latin typeface="Arial" panose="020B0604020202020204" pitchFamily="34" charset="0"/>
                <a:cs typeface="Arial" panose="020B0604020202020204" pitchFamily="34" charset="0"/>
              </a:rPr>
              <a:t>:</a:t>
            </a:r>
          </a:p>
          <a:p>
            <a:pPr marL="171450" indent="-171450">
              <a:spcBef>
                <a:spcPts val="900"/>
              </a:spcBef>
              <a:buFont typeface="Arial" panose="020B0604020202020204" pitchFamily="34" charset="0"/>
              <a:buChar char="•"/>
            </a:pPr>
            <a:r>
              <a:rPr lang="de-DE" sz="1500" b="1">
                <a:solidFill>
                  <a:srgbClr val="0E0E0E"/>
                </a:solidFill>
                <a:latin typeface="Arial" panose="020B0604020202020204" pitchFamily="34" charset="0"/>
                <a:cs typeface="Arial" panose="020B0604020202020204" pitchFamily="34" charset="0"/>
              </a:rPr>
              <a:t>Problem</a:t>
            </a:r>
            <a:r>
              <a:rPr lang="de-DE" sz="1500">
                <a:solidFill>
                  <a:srgbClr val="0E0E0E"/>
                </a:solidFill>
                <a:latin typeface="Arial" panose="020B0604020202020204" pitchFamily="34" charset="0"/>
                <a:cs typeface="Arial" panose="020B0604020202020204" pitchFamily="34" charset="0"/>
              </a:rPr>
              <a:t>:	</a:t>
            </a:r>
            <a:r>
              <a:rPr lang="de-DE" sz="1500">
                <a:solidFill>
                  <a:srgbClr val="0E0E0E"/>
                </a:solidFill>
                <a:effectLst/>
                <a:latin typeface="Arial" panose="020B0604020202020204" pitchFamily="34" charset="0"/>
                <a:cs typeface="Arial" panose="020B0604020202020204" pitchFamily="34" charset="0"/>
              </a:rPr>
              <a:t>Data </a:t>
            </a:r>
            <a:r>
              <a:rPr lang="de-DE" sz="1500" err="1">
                <a:solidFill>
                  <a:srgbClr val="0E0E0E"/>
                </a:solidFill>
                <a:effectLst/>
                <a:latin typeface="Arial" panose="020B0604020202020204" pitchFamily="34" charset="0"/>
                <a:cs typeface="Arial" panose="020B0604020202020204" pitchFamily="34" charset="0"/>
              </a:rPr>
              <a:t>Summarization</a:t>
            </a:r>
            <a:r>
              <a:rPr lang="de-DE" sz="1500">
                <a:solidFill>
                  <a:srgbClr val="0E0E0E"/>
                </a:solidFill>
                <a:effectLst/>
                <a:latin typeface="Arial" panose="020B0604020202020204" pitchFamily="34" charset="0"/>
                <a:cs typeface="Arial" panose="020B0604020202020204" pitchFamily="34" charset="0"/>
              </a:rPr>
              <a:t> and </a:t>
            </a:r>
            <a:r>
              <a:rPr lang="de-DE" sz="1500" err="1">
                <a:solidFill>
                  <a:srgbClr val="0E0E0E"/>
                </a:solidFill>
                <a:effectLst/>
                <a:latin typeface="Arial" panose="020B0604020202020204" pitchFamily="34" charset="0"/>
                <a:cs typeface="Arial" panose="020B0604020202020204" pitchFamily="34" charset="0"/>
              </a:rPr>
              <a:t>Missing</a:t>
            </a:r>
            <a:r>
              <a:rPr lang="de-DE" sz="1500">
                <a:solidFill>
                  <a:srgbClr val="0E0E0E"/>
                </a:solidFill>
                <a:effectLst/>
                <a:latin typeface="Arial" panose="020B0604020202020204" pitchFamily="34" charset="0"/>
                <a:cs typeface="Arial" panose="020B0604020202020204" pitchFamily="34" charset="0"/>
              </a:rPr>
              <a:t> Values, </a:t>
            </a:r>
            <a:r>
              <a:rPr lang="de-DE" sz="1500" err="1">
                <a:solidFill>
                  <a:srgbClr val="0E0E0E"/>
                </a:solidFill>
                <a:effectLst/>
                <a:latin typeface="Arial" panose="020B0604020202020204" pitchFamily="34" charset="0"/>
                <a:cs typeface="Arial" panose="020B0604020202020204" pitchFamily="34" charset="0"/>
              </a:rPr>
              <a:t>coarseness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of</a:t>
            </a:r>
            <a:r>
              <a:rPr lang="de-DE" sz="1500">
                <a:solidFill>
                  <a:srgbClr val="0E0E0E"/>
                </a:solidFill>
                <a:effectLst/>
                <a:latin typeface="Arial" panose="020B0604020202020204" pitchFamily="34" charset="0"/>
                <a:cs typeface="Arial" panose="020B0604020202020204" pitchFamily="34" charset="0"/>
              </a:rPr>
              <a:t> MODIS </a:t>
            </a:r>
            <a:r>
              <a:rPr lang="de-DE" sz="1500" err="1">
                <a:solidFill>
                  <a:srgbClr val="0E0E0E"/>
                </a:solidFill>
                <a:effectLst/>
                <a:latin typeface="Arial" panose="020B0604020202020204" pitchFamily="34" charset="0"/>
                <a:cs typeface="Arial" panose="020B0604020202020204" pitchFamily="34" charset="0"/>
              </a:rPr>
              <a:t>sensor</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resolution</a:t>
            </a:r>
            <a:r>
              <a:rPr lang="de-DE" sz="1500">
                <a:solidFill>
                  <a:srgbClr val="0E0E0E"/>
                </a:solidFill>
                <a:effectLst/>
                <a:latin typeface="Arial" panose="020B0604020202020204" pitchFamily="34" charset="0"/>
                <a:cs typeface="Arial" panose="020B0604020202020204" pitchFamily="34" charset="0"/>
              </a:rPr>
              <a:t> (on TERRA, AQUA)</a:t>
            </a:r>
            <a:endParaRPr lang="de-DE" sz="1500">
              <a:solidFill>
                <a:srgbClr val="0E0E0E"/>
              </a:solidFill>
              <a:latin typeface="Arial" panose="020B0604020202020204" pitchFamily="34" charset="0"/>
              <a:cs typeface="Arial" panose="020B0604020202020204" pitchFamily="34" charset="0"/>
            </a:endParaRPr>
          </a:p>
          <a:p>
            <a:pPr marL="171450" indent="-171450">
              <a:spcBef>
                <a:spcPts val="900"/>
              </a:spcBef>
              <a:buFont typeface="Arial" panose="020B0604020202020204" pitchFamily="34" charset="0"/>
              <a:buChar char="•"/>
            </a:pPr>
            <a:r>
              <a:rPr lang="de-DE" sz="1500" b="1">
                <a:solidFill>
                  <a:srgbClr val="0E0E0E"/>
                </a:solidFill>
                <a:latin typeface="Arial" panose="020B0604020202020204" pitchFamily="34" charset="0"/>
                <a:cs typeface="Arial" panose="020B0604020202020204" pitchFamily="34" charset="0"/>
              </a:rPr>
              <a:t>Solution: 	Summation: </a:t>
            </a:r>
            <a:r>
              <a:rPr lang="de-DE" sz="1500">
                <a:solidFill>
                  <a:srgbClr val="0E0E0E"/>
                </a:solidFill>
                <a:effectLst/>
                <a:latin typeface="Arial" panose="020B0604020202020204" pitchFamily="34" charset="0"/>
                <a:cs typeface="Arial" panose="020B0604020202020204" pitchFamily="34" charset="0"/>
              </a:rPr>
              <a:t>Data was </a:t>
            </a:r>
            <a:r>
              <a:rPr lang="de-DE" sz="1500" err="1">
                <a:solidFill>
                  <a:srgbClr val="0E0E0E"/>
                </a:solidFill>
                <a:effectLst/>
                <a:latin typeface="Arial" panose="020B0604020202020204" pitchFamily="34" charset="0"/>
                <a:cs typeface="Arial" panose="020B0604020202020204" pitchFamily="34" charset="0"/>
              </a:rPr>
              <a:t>summed</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by</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day</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associating</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fire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spots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with</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municipalities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states</a:t>
            </a:r>
            <a:r>
              <a:rPr lang="de-DE" sz="1500">
                <a:solidFill>
                  <a:srgbClr val="0E0E0E"/>
                </a:solidFill>
                <a:effectLst/>
                <a:latin typeface="Arial" panose="020B0604020202020204" pitchFamily="34" charset="0"/>
                <a:cs typeface="Arial" panose="020B0604020202020204" pitchFamily="34" charset="0"/>
              </a:rPr>
              <a:t>, and </a:t>
            </a:r>
            <a:r>
              <a:rPr lang="de-DE" sz="1500" err="1">
                <a:solidFill>
                  <a:srgbClr val="0E0E0E"/>
                </a:solidFill>
                <a:effectLst/>
                <a:latin typeface="Arial" panose="020B0604020202020204" pitchFamily="34" charset="0"/>
                <a:cs typeface="Arial" panose="020B0604020202020204" pitchFamily="34" charset="0"/>
              </a:rPr>
              <a:t>biomes</a:t>
            </a:r>
            <a:r>
              <a:rPr lang="de-DE" sz="1500">
                <a:solidFill>
                  <a:srgbClr val="0E0E0E"/>
                </a:solidFill>
                <a:effectLst/>
                <a:latin typeface="Arial" panose="020B0604020202020204" pitchFamily="34" charset="0"/>
                <a:cs typeface="Arial" panose="020B0604020202020204" pitchFamily="34" charset="0"/>
              </a:rPr>
              <a:t>.</a:t>
            </a:r>
          </a:p>
          <a:p>
            <a:pPr lvl="4">
              <a:spcBef>
                <a:spcPts val="900"/>
              </a:spcBef>
            </a:pPr>
            <a:r>
              <a:rPr lang="de-DE" sz="1500">
                <a:solidFill>
                  <a:srgbClr val="0E0E0E"/>
                </a:solidFill>
                <a:effectLst/>
                <a:latin typeface="Arial" panose="020B0604020202020204" pitchFamily="34" charset="0"/>
                <a:cs typeface="Arial" panose="020B0604020202020204" pitchFamily="34" charset="0"/>
              </a:rPr>
              <a:t>Days </a:t>
            </a:r>
            <a:r>
              <a:rPr lang="de-DE" sz="1500" err="1">
                <a:solidFill>
                  <a:srgbClr val="0E0E0E"/>
                </a:solidFill>
                <a:effectLst/>
                <a:latin typeface="Arial" panose="020B0604020202020204" pitchFamily="34" charset="0"/>
                <a:cs typeface="Arial" panose="020B0604020202020204" pitchFamily="34" charset="0"/>
              </a:rPr>
              <a:t>without</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fire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spots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were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assigned</a:t>
            </a:r>
            <a:r>
              <a:rPr lang="de-DE" sz="1500">
                <a:solidFill>
                  <a:srgbClr val="0E0E0E"/>
                </a:solidFill>
                <a:effectLst/>
                <a:latin typeface="Arial" panose="020B0604020202020204" pitchFamily="34" charset="0"/>
                <a:cs typeface="Arial" panose="020B0604020202020204" pitchFamily="34" charset="0"/>
              </a:rPr>
              <a:t> a </a:t>
            </a:r>
            <a:r>
              <a:rPr lang="de-DE" sz="1500" err="1">
                <a:solidFill>
                  <a:srgbClr val="0E0E0E"/>
                </a:solidFill>
                <a:effectLst/>
                <a:latin typeface="Arial" panose="020B0604020202020204" pitchFamily="34" charset="0"/>
                <a:cs typeface="Arial" panose="020B0604020202020204" pitchFamily="34" charset="0"/>
              </a:rPr>
              <a:t>value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of</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zero</a:t>
            </a:r>
            <a:r>
              <a:rPr lang="de-DE" sz="1500">
                <a:solidFill>
                  <a:srgbClr val="0E0E0E"/>
                </a:solidFill>
                <a:effectLst/>
                <a:latin typeface="Arial" panose="020B0604020202020204" pitchFamily="34" charset="0"/>
                <a:cs typeface="Arial" panose="020B0604020202020204" pitchFamily="34" charset="0"/>
              </a:rPr>
              <a:t>.</a:t>
            </a:r>
            <a:endParaRPr lang="de-DE" sz="1500" b="1">
              <a:solidFill>
                <a:srgbClr val="0E0E0E"/>
              </a:solidFill>
              <a:effectLst/>
              <a:latin typeface="Arial" panose="020B0604020202020204" pitchFamily="34" charset="0"/>
              <a:cs typeface="Arial" panose="020B0604020202020204" pitchFamily="34" charset="0"/>
            </a:endParaRPr>
          </a:p>
          <a:p>
            <a:pPr>
              <a:spcBef>
                <a:spcPts val="900"/>
              </a:spcBef>
            </a:pPr>
            <a:r>
              <a:rPr lang="de-DE" sz="1500" b="1">
                <a:solidFill>
                  <a:srgbClr val="0E0E0E"/>
                </a:solidFill>
                <a:effectLst/>
                <a:latin typeface="Arial" panose="020B0604020202020204" pitchFamily="34" charset="0"/>
                <a:cs typeface="Arial" panose="020B0604020202020204" pitchFamily="34" charset="0"/>
              </a:rPr>
              <a:t>Climate Data</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r>
              <a:rPr lang="de-DE" sz="1500">
                <a:solidFill>
                  <a:srgbClr val="0E0E0E"/>
                </a:solidFill>
                <a:effectLst/>
                <a:latin typeface="Arial" panose="020B0604020202020204" pitchFamily="34" charset="0"/>
                <a:cs typeface="Arial" panose="020B0604020202020204" pitchFamily="34" charset="0"/>
              </a:rPr>
              <a:t>• </a:t>
            </a:r>
            <a:r>
              <a:rPr lang="de-DE" sz="1500" b="1">
                <a:solidFill>
                  <a:srgbClr val="0E0E0E"/>
                </a:solidFill>
                <a:effectLst/>
                <a:latin typeface="Arial" panose="020B0604020202020204" pitchFamily="34" charset="0"/>
                <a:cs typeface="Arial" panose="020B0604020202020204" pitchFamily="34" charset="0"/>
              </a:rPr>
              <a:t>Problem</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Missing</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stations</a:t>
            </a:r>
            <a:r>
              <a:rPr lang="de-DE" sz="1500">
                <a:solidFill>
                  <a:srgbClr val="0E0E0E"/>
                </a:solidFill>
                <a:effectLst/>
                <a:latin typeface="Arial" panose="020B0604020202020204" pitchFamily="34" charset="0"/>
                <a:cs typeface="Arial" panose="020B0604020202020204" pitchFamily="34" charset="0"/>
              </a:rPr>
              <a:t> and </a:t>
            </a:r>
            <a:r>
              <a:rPr lang="de-DE" sz="1500" err="1">
                <a:solidFill>
                  <a:srgbClr val="0E0E0E"/>
                </a:solidFill>
                <a:effectLst/>
                <a:latin typeface="Arial" panose="020B0604020202020204" pitchFamily="34" charset="0"/>
                <a:cs typeface="Arial" panose="020B0604020202020204" pitchFamily="34" charset="0"/>
              </a:rPr>
              <a:t>incomplete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records</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r>
              <a:rPr lang="de-DE" sz="1500">
                <a:solidFill>
                  <a:srgbClr val="0E0E0E"/>
                </a:solidFill>
                <a:effectLst/>
                <a:latin typeface="Arial" panose="020B0604020202020204" pitchFamily="34" charset="0"/>
                <a:cs typeface="Arial" panose="020B0604020202020204" pitchFamily="34" charset="0"/>
              </a:rPr>
              <a:t>• </a:t>
            </a:r>
            <a:r>
              <a:rPr lang="de-DE" sz="1500" b="1">
                <a:solidFill>
                  <a:srgbClr val="0E0E0E"/>
                </a:solidFill>
                <a:effectLst/>
                <a:latin typeface="Arial" panose="020B0604020202020204" pitchFamily="34" charset="0"/>
                <a:cs typeface="Arial" panose="020B0604020202020204" pitchFamily="34" charset="0"/>
              </a:rPr>
              <a:t>Solution </a:t>
            </a:r>
            <a:r>
              <a:rPr lang="de-DE" sz="1500">
                <a:solidFill>
                  <a:srgbClr val="0E0E0E"/>
                </a:solidFill>
                <a:effectLst/>
                <a:latin typeface="Arial" panose="020B0604020202020204" pitchFamily="34" charset="0"/>
                <a:cs typeface="Arial" panose="020B0604020202020204" pitchFamily="34" charset="0"/>
              </a:rPr>
              <a:t>:	</a:t>
            </a:r>
            <a:r>
              <a:rPr lang="de-DE" sz="1500" b="1">
                <a:solidFill>
                  <a:srgbClr val="0E0E0E"/>
                </a:solidFill>
                <a:effectLst/>
                <a:latin typeface="Arial" panose="020B0604020202020204" pitchFamily="34" charset="0"/>
                <a:cs typeface="Arial" panose="020B0604020202020204" pitchFamily="34" charset="0"/>
              </a:rPr>
              <a:t>Monthly Aggregation</a:t>
            </a:r>
            <a:r>
              <a:rPr lang="de-DE" sz="1500">
                <a:solidFill>
                  <a:srgbClr val="0E0E0E"/>
                </a:solidFill>
                <a:effectLst/>
                <a:latin typeface="Arial" panose="020B0604020202020204" pitchFamily="34" charset="0"/>
                <a:cs typeface="Arial" panose="020B0604020202020204" pitchFamily="34" charset="0"/>
              </a:rPr>
              <a:t>: Monthly </a:t>
            </a:r>
            <a:r>
              <a:rPr lang="de-DE" sz="1500" err="1">
                <a:solidFill>
                  <a:srgbClr val="0E0E0E"/>
                </a:solidFill>
                <a:effectLst/>
                <a:latin typeface="Arial" panose="020B0604020202020204" pitchFamily="34" charset="0"/>
                <a:cs typeface="Arial" panose="020B0604020202020204" pitchFamily="34" charset="0"/>
              </a:rPr>
              <a:t>averages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for</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precipitation</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temperature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humidity</a:t>
            </a:r>
            <a:r>
              <a:rPr lang="de-DE" sz="1500">
                <a:solidFill>
                  <a:srgbClr val="0E0E0E"/>
                </a:solidFill>
                <a:effectLst/>
                <a:latin typeface="Arial" panose="020B0604020202020204" pitchFamily="34" charset="0"/>
                <a:cs typeface="Arial" panose="020B0604020202020204" pitchFamily="34" charset="0"/>
              </a:rPr>
              <a:t>, and wind </a:t>
            </a:r>
            <a:r>
              <a:rPr lang="de-DE" sz="1500" err="1">
                <a:solidFill>
                  <a:srgbClr val="0E0E0E"/>
                </a:solidFill>
                <a:effectLst/>
                <a:latin typeface="Arial" panose="020B0604020202020204" pitchFamily="34" charset="0"/>
                <a:cs typeface="Arial" panose="020B0604020202020204" pitchFamily="34" charset="0"/>
              </a:rPr>
              <a:t>speed</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r>
              <a:rPr lang="de-DE" sz="1500">
                <a:solidFill>
                  <a:srgbClr val="0E0E0E"/>
                </a:solidFill>
                <a:effectLst/>
                <a:latin typeface="Arial" panose="020B0604020202020204" pitchFamily="34" charset="0"/>
                <a:cs typeface="Arial" panose="020B0604020202020204" pitchFamily="34" charset="0"/>
              </a:rPr>
              <a:t> 		</a:t>
            </a:r>
            <a:r>
              <a:rPr lang="de-DE" sz="1500" b="1">
                <a:solidFill>
                  <a:srgbClr val="0E0E0E"/>
                </a:solidFill>
                <a:effectLst/>
                <a:latin typeface="Arial" panose="020B0604020202020204" pitchFamily="34" charset="0"/>
                <a:cs typeface="Arial" panose="020B0604020202020204" pitchFamily="34" charset="0"/>
              </a:rPr>
              <a:t>Extrapolation</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Missing</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values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were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estimated</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using</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weighted</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by</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distance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averages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from</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the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three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nearest</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meteorological</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stations</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r>
              <a:rPr lang="de-DE" sz="1500">
                <a:solidFill>
                  <a:srgbClr val="0E0E0E"/>
                </a:solidFill>
                <a:effectLst/>
                <a:latin typeface="Arial" panose="020B0604020202020204" pitchFamily="34" charset="0"/>
                <a:cs typeface="Arial" panose="020B0604020202020204" pitchFamily="34" charset="0"/>
              </a:rPr>
              <a:t>	 	</a:t>
            </a:r>
            <a:r>
              <a:rPr lang="de-DE" sz="1500" b="1">
                <a:solidFill>
                  <a:srgbClr val="0E0E0E"/>
                </a:solidFill>
                <a:effectLst/>
                <a:latin typeface="Arial" panose="020B0604020202020204" pitchFamily="34" charset="0"/>
                <a:cs typeface="Arial" panose="020B0604020202020204" pitchFamily="34" charset="0"/>
              </a:rPr>
              <a:t>Imputation</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Remaining</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missing</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values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were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imputed</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using</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the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exponential</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weighted</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moving</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average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method</a:t>
            </a:r>
            <a:r>
              <a:rPr lang="de-DE" sz="1500">
                <a:solidFill>
                  <a:srgbClr val="0E0E0E"/>
                </a:solidFill>
                <a:effectLst/>
                <a:latin typeface="Arial" panose="020B0604020202020204" pitchFamily="34" charset="0"/>
                <a:cs typeface="Arial" panose="020B0604020202020204" pitchFamily="34" charset="0"/>
              </a:rPr>
              <a:t> ( </a:t>
            </a:r>
            <a:r>
              <a:rPr lang="de-DE" sz="1600" err="1">
                <a:solidFill>
                  <a:srgbClr val="000000"/>
                </a:solidFill>
                <a:effectLst/>
                <a:latin typeface="Arial" panose="020B0604020202020204" pitchFamily="34" charset="0"/>
                <a:cs typeface="Arial" panose="020B0604020202020204" pitchFamily="34" charset="0"/>
              </a:rPr>
              <a:t>imputeTS</a:t>
            </a:r>
            <a:r>
              <a:rPr lang="de-DE" sz="1600">
                <a:solidFill>
                  <a:srgbClr val="000000"/>
                </a:solidFill>
                <a:effectLst/>
                <a:latin typeface="Arial" panose="020B0604020202020204" pitchFamily="34" charset="0"/>
                <a:cs typeface="Arial" panose="020B0604020202020204" pitchFamily="34" charset="0"/>
              </a:rPr>
              <a:t> </a:t>
            </a:r>
            <a:r>
              <a:rPr lang="de-DE" sz="1600">
                <a:solidFill>
                  <a:srgbClr val="000000"/>
                </a:solidFill>
                <a:latin typeface="Arial" panose="020B0604020202020204" pitchFamily="34" charset="0"/>
                <a:cs typeface="Arial" panose="020B0604020202020204" pitchFamily="34" charset="0"/>
              </a:rPr>
              <a:t>in </a:t>
            </a:r>
            <a:r>
              <a:rPr lang="de-DE" sz="1600">
                <a:solidFill>
                  <a:srgbClr val="000000"/>
                </a:solidFill>
                <a:effectLst/>
                <a:latin typeface="Arial" panose="020B0604020202020204" pitchFamily="34" charset="0"/>
                <a:cs typeface="Arial" panose="020B0604020202020204" pitchFamily="34" charset="0"/>
              </a:rPr>
              <a:t>R ­</a:t>
            </a:r>
            <a:r>
              <a:rPr lang="de-DE" sz="1600" err="1">
                <a:solidFill>
                  <a:srgbClr val="000000"/>
                </a:solidFill>
                <a:effectLst/>
                <a:latin typeface="Arial" panose="020B0604020202020204" pitchFamily="34" charset="0"/>
                <a:cs typeface="Arial" panose="020B0604020202020204" pitchFamily="34" charset="0"/>
              </a:rPr>
              <a:t>software</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endParaRPr lang="de-DE" sz="1500">
              <a:solidFill>
                <a:srgbClr val="0E0E0E"/>
              </a:solidFill>
              <a:effectLst/>
              <a:latin typeface="Arial" panose="020B0604020202020204" pitchFamily="34" charset="0"/>
              <a:cs typeface="Arial" panose="020B0604020202020204" pitchFamily="34" charset="0"/>
            </a:endParaRPr>
          </a:p>
          <a:p>
            <a:pPr>
              <a:spcBef>
                <a:spcPts val="900"/>
              </a:spcBef>
            </a:pPr>
            <a:r>
              <a:rPr lang="de-DE" sz="1500" b="1">
                <a:solidFill>
                  <a:srgbClr val="0E0E0E"/>
                </a:solidFill>
                <a:effectLst/>
                <a:latin typeface="Arial" panose="020B0604020202020204" pitchFamily="34" charset="0"/>
                <a:cs typeface="Arial" panose="020B0604020202020204" pitchFamily="34" charset="0"/>
              </a:rPr>
              <a:t>Land Use Data</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r>
              <a:rPr lang="de-DE" sz="1500">
                <a:solidFill>
                  <a:srgbClr val="0E0E0E"/>
                </a:solidFill>
                <a:effectLst/>
                <a:latin typeface="Arial" panose="020B0604020202020204" pitchFamily="34" charset="0"/>
                <a:cs typeface="Arial" panose="020B0604020202020204" pitchFamily="34" charset="0"/>
              </a:rPr>
              <a:t>• </a:t>
            </a:r>
            <a:r>
              <a:rPr lang="de-DE" sz="1500" b="1">
                <a:solidFill>
                  <a:srgbClr val="0E0E0E"/>
                </a:solidFill>
                <a:effectLst/>
                <a:latin typeface="Arial" panose="020B0604020202020204" pitchFamily="34" charset="0"/>
                <a:cs typeface="Arial" panose="020B0604020202020204" pitchFamily="34" charset="0"/>
              </a:rPr>
              <a:t>Problem</a:t>
            </a:r>
            <a:r>
              <a:rPr lang="de-DE" sz="1500">
                <a:solidFill>
                  <a:srgbClr val="0E0E0E"/>
                </a:solidFill>
                <a:effectLst/>
                <a:latin typeface="Arial" panose="020B0604020202020204" pitchFamily="34" charset="0"/>
                <a:cs typeface="Arial" panose="020B0604020202020204" pitchFamily="34" charset="0"/>
              </a:rPr>
              <a:t>:	Data </a:t>
            </a:r>
            <a:r>
              <a:rPr lang="de-DE" sz="1500" err="1">
                <a:solidFill>
                  <a:srgbClr val="0E0E0E"/>
                </a:solidFill>
                <a:effectLst/>
                <a:latin typeface="Arial" panose="020B0604020202020204" pitchFamily="34" charset="0"/>
                <a:cs typeface="Arial" panose="020B0604020202020204" pitchFamily="34" charset="0"/>
              </a:rPr>
              <a:t>is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available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annually</a:t>
            </a:r>
            <a:r>
              <a:rPr lang="de-DE" sz="1500">
                <a:solidFill>
                  <a:srgbClr val="0E0E0E"/>
                </a:solidFill>
                <a:effectLst/>
                <a:latin typeface="Arial" panose="020B0604020202020204" pitchFamily="34" charset="0"/>
                <a:cs typeface="Arial" panose="020B0604020202020204" pitchFamily="34" charset="0"/>
              </a:rPr>
              <a:t>, but </a:t>
            </a:r>
            <a:r>
              <a:rPr lang="de-DE" sz="1500" err="1">
                <a:solidFill>
                  <a:srgbClr val="0E0E0E"/>
                </a:solidFill>
                <a:effectLst/>
                <a:latin typeface="Arial" panose="020B0604020202020204" pitchFamily="34" charset="0"/>
                <a:cs typeface="Arial" panose="020B0604020202020204" pitchFamily="34" charset="0"/>
              </a:rPr>
              <a:t>monthly</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data</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is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needed</a:t>
            </a:r>
            <a:r>
              <a:rPr lang="de-DE" sz="1500">
                <a:solidFill>
                  <a:srgbClr val="0E0E0E"/>
                </a:solidFill>
                <a:effectLst/>
                <a:latin typeface="Arial" panose="020B0604020202020204" pitchFamily="34" charset="0"/>
                <a:cs typeface="Arial" panose="020B0604020202020204" pitchFamily="34" charset="0"/>
              </a:rPr>
              <a:t>.</a:t>
            </a:r>
          </a:p>
          <a:p>
            <a:pPr>
              <a:spcBef>
                <a:spcPts val="900"/>
              </a:spcBef>
            </a:pPr>
            <a:r>
              <a:rPr lang="de-DE" sz="1500">
                <a:solidFill>
                  <a:srgbClr val="0E0E0E"/>
                </a:solidFill>
                <a:effectLst/>
                <a:latin typeface="Arial" panose="020B0604020202020204" pitchFamily="34" charset="0"/>
                <a:cs typeface="Arial" panose="020B0604020202020204" pitchFamily="34" charset="0"/>
              </a:rPr>
              <a:t>• </a:t>
            </a:r>
            <a:r>
              <a:rPr lang="de-DE" sz="1500" b="1">
                <a:solidFill>
                  <a:srgbClr val="0E0E0E"/>
                </a:solidFill>
                <a:effectLst/>
                <a:latin typeface="Arial" panose="020B0604020202020204" pitchFamily="34" charset="0"/>
                <a:cs typeface="Arial" panose="020B0604020202020204" pitchFamily="34" charset="0"/>
              </a:rPr>
              <a:t>Solution</a:t>
            </a:r>
            <a:r>
              <a:rPr lang="de-DE" sz="1500">
                <a:solidFill>
                  <a:srgbClr val="0E0E0E"/>
                </a:solidFill>
                <a:effectLst/>
                <a:latin typeface="Arial" panose="020B0604020202020204" pitchFamily="34" charset="0"/>
                <a:cs typeface="Arial" panose="020B0604020202020204" pitchFamily="34" charset="0"/>
              </a:rPr>
              <a:t>: 	Monthly </a:t>
            </a:r>
            <a:r>
              <a:rPr lang="de-DE" sz="1500" err="1">
                <a:solidFill>
                  <a:srgbClr val="0E0E0E"/>
                </a:solidFill>
                <a:effectLst/>
                <a:latin typeface="Arial" panose="020B0604020202020204" pitchFamily="34" charset="0"/>
                <a:cs typeface="Arial" panose="020B0604020202020204" pitchFamily="34" charset="0"/>
              </a:rPr>
              <a:t>values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were</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interpolated</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from</a:t>
            </a:r>
            <a:r>
              <a:rPr lang="de-DE" sz="1500">
                <a:solidFill>
                  <a:srgbClr val="0E0E0E"/>
                </a:solidFill>
                <a:effectLst/>
                <a:latin typeface="Arial" panose="020B0604020202020204" pitchFamily="34" charset="0"/>
                <a:cs typeface="Arial" panose="020B0604020202020204" pitchFamily="34" charset="0"/>
              </a:rPr>
              <a:t> annual </a:t>
            </a:r>
            <a:r>
              <a:rPr lang="de-DE" sz="1500" err="1">
                <a:solidFill>
                  <a:srgbClr val="0E0E0E"/>
                </a:solidFill>
                <a:effectLst/>
                <a:latin typeface="Arial" panose="020B0604020202020204" pitchFamily="34" charset="0"/>
                <a:cs typeface="Arial" panose="020B0604020202020204" pitchFamily="34" charset="0"/>
              </a:rPr>
              <a:t>data</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assuming</a:t>
            </a:r>
            <a:r>
              <a:rPr lang="de-DE" sz="1500">
                <a:solidFill>
                  <a:srgbClr val="0E0E0E"/>
                </a:solidFill>
                <a:effectLst/>
                <a:latin typeface="Arial" panose="020B0604020202020204" pitchFamily="34" charset="0"/>
                <a:cs typeface="Arial" panose="020B0604020202020204" pitchFamily="34" charset="0"/>
              </a:rPr>
              <a:t> uniform </a:t>
            </a:r>
            <a:r>
              <a:rPr lang="de-DE" sz="1500" err="1">
                <a:solidFill>
                  <a:srgbClr val="0E0E0E"/>
                </a:solidFill>
                <a:effectLst/>
                <a:latin typeface="Arial" panose="020B0604020202020204" pitchFamily="34" charset="0"/>
                <a:cs typeface="Arial" panose="020B0604020202020204" pitchFamily="34" charset="0"/>
              </a:rPr>
              <a:t>distribution</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across</a:t>
            </a:r>
            <a:r>
              <a:rPr lang="de-DE" sz="1500">
                <a:solidFill>
                  <a:srgbClr val="0E0E0E"/>
                </a:solidFill>
                <a:effectLst/>
                <a:latin typeface="Arial" panose="020B0604020202020204" pitchFamily="34" charset="0"/>
                <a:cs typeface="Arial" panose="020B0604020202020204" pitchFamily="34" charset="0"/>
              </a:rPr>
              <a:t> </a:t>
            </a:r>
            <a:r>
              <a:rPr lang="de-DE" sz="1500" err="1">
                <a:solidFill>
                  <a:srgbClr val="0E0E0E"/>
                </a:solidFill>
                <a:effectLst/>
                <a:latin typeface="Arial" panose="020B0604020202020204" pitchFamily="34" charset="0"/>
                <a:cs typeface="Arial" panose="020B0604020202020204" pitchFamily="34" charset="0"/>
              </a:rPr>
              <a:t>months</a:t>
            </a:r>
            <a:r>
              <a:rPr lang="de-DE" sz="1500">
                <a:solidFill>
                  <a:srgbClr val="0E0E0E"/>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912265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8581F-3427-BD5F-3DD7-7748EA367B4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382D0FB-B4D6-F325-5BEF-602C1DE58250}"/>
              </a:ext>
            </a:extLst>
          </p:cNvPr>
          <p:cNvSpPr>
            <a:spLocks noGrp="1"/>
          </p:cNvSpPr>
          <p:nvPr>
            <p:ph type="title"/>
          </p:nvPr>
        </p:nvSpPr>
        <p:spPr/>
        <p:txBody>
          <a:bodyPr/>
          <a:lstStyle/>
          <a:p>
            <a:pPr>
              <a:lnSpc>
                <a:spcPct val="100000"/>
              </a:lnSpc>
              <a:spcBef>
                <a:spcPts val="1000"/>
              </a:spcBef>
            </a:pPr>
            <a:r>
              <a:rPr lang="de-DE" err="1"/>
              <a:t>What</a:t>
            </a:r>
            <a:r>
              <a:rPr lang="de-DE"/>
              <a:t> </a:t>
            </a:r>
            <a:r>
              <a:rPr lang="de-DE" err="1"/>
              <a:t>data</a:t>
            </a:r>
            <a:r>
              <a:rPr lang="de-DE"/>
              <a:t> do </a:t>
            </a:r>
            <a:r>
              <a:rPr lang="de-DE" err="1"/>
              <a:t>we</a:t>
            </a:r>
            <a:r>
              <a:rPr lang="de-DE"/>
              <a:t> </a:t>
            </a:r>
            <a:r>
              <a:rPr lang="de-DE" err="1"/>
              <a:t>use</a:t>
            </a:r>
            <a:r>
              <a:rPr lang="de-DE"/>
              <a:t>?</a:t>
            </a:r>
            <a:endParaRPr lang="de-DE">
              <a:cs typeface="Arial"/>
            </a:endParaRPr>
          </a:p>
          <a:p>
            <a:endParaRPr lang="de-DE">
              <a:cs typeface="Arial"/>
            </a:endParaRPr>
          </a:p>
        </p:txBody>
      </p:sp>
      <p:sp>
        <p:nvSpPr>
          <p:cNvPr id="4" name="Datumsplatzhalter 3">
            <a:extLst>
              <a:ext uri="{FF2B5EF4-FFF2-40B4-BE49-F238E27FC236}">
                <a16:creationId xmlns:a16="http://schemas.microsoft.com/office/drawing/2014/main" id="{BDEABFD6-ED1B-56E6-12F6-54F196C5C2B5}"/>
              </a:ext>
            </a:extLst>
          </p:cNvPr>
          <p:cNvSpPr>
            <a:spLocks noGrp="1"/>
          </p:cNvSpPr>
          <p:nvPr>
            <p:ph type="dt" sz="half" idx="10"/>
          </p:nvPr>
        </p:nvSpPr>
        <p:spPr/>
        <p:txBody>
          <a:bodyPr/>
          <a:lstStyle/>
          <a:p>
            <a:fld id="{8D93BFA6-70D2-4653-B5CB-D3376F3BFAE7}" type="datetime1">
              <a:rPr lang="de-CH" noProof="0" smtClean="0"/>
              <a:t>11.12.24</a:t>
            </a:fld>
            <a:endParaRPr lang="de-CH" noProof="0"/>
          </a:p>
        </p:txBody>
      </p:sp>
      <p:sp>
        <p:nvSpPr>
          <p:cNvPr id="6" name="Foliennummernplatzhalter 5">
            <a:extLst>
              <a:ext uri="{FF2B5EF4-FFF2-40B4-BE49-F238E27FC236}">
                <a16:creationId xmlns:a16="http://schemas.microsoft.com/office/drawing/2014/main" id="{3DA51883-1EDF-D749-718B-35E5D386B817}"/>
              </a:ext>
            </a:extLst>
          </p:cNvPr>
          <p:cNvSpPr>
            <a:spLocks noGrp="1"/>
          </p:cNvSpPr>
          <p:nvPr>
            <p:ph type="sldNum" sz="quarter" idx="12"/>
          </p:nvPr>
        </p:nvSpPr>
        <p:spPr/>
        <p:txBody>
          <a:bodyPr/>
          <a:lstStyle/>
          <a:p>
            <a:fld id="{5ACA52AF-F19D-405C-AD5F-7D94B96A5CC3}" type="slidenum">
              <a:rPr lang="de-CH" noProof="0" smtClean="0"/>
              <a:t>27</a:t>
            </a:fld>
            <a:endParaRPr lang="de-CH" noProof="0"/>
          </a:p>
        </p:txBody>
      </p:sp>
      <p:pic>
        <p:nvPicPr>
          <p:cNvPr id="11" name="Picture 10">
            <a:extLst>
              <a:ext uri="{FF2B5EF4-FFF2-40B4-BE49-F238E27FC236}">
                <a16:creationId xmlns:a16="http://schemas.microsoft.com/office/drawing/2014/main" id="{75343916-94D5-A1F2-0749-3B91493DFD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85017" y="884154"/>
            <a:ext cx="10621963" cy="5089690"/>
          </a:xfrm>
          <a:prstGeom prst="rect">
            <a:avLst/>
          </a:prstGeom>
        </p:spPr>
      </p:pic>
    </p:spTree>
    <p:extLst>
      <p:ext uri="{BB962C8B-B14F-4D97-AF65-F5344CB8AC3E}">
        <p14:creationId xmlns:p14="http://schemas.microsoft.com/office/powerpoint/2010/main" val="83150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AFD3F-8467-A2D5-C87C-8DB96375268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257CD2D-1402-C43A-F112-D978FE9EAB01}"/>
              </a:ext>
            </a:extLst>
          </p:cNvPr>
          <p:cNvSpPr>
            <a:spLocks noGrp="1"/>
          </p:cNvSpPr>
          <p:nvPr>
            <p:ph type="title"/>
          </p:nvPr>
        </p:nvSpPr>
        <p:spPr>
          <a:xfrm>
            <a:off x="731837" y="260351"/>
            <a:ext cx="10728325" cy="900000"/>
          </a:xfrm>
        </p:spPr>
        <p:txBody>
          <a:bodyPr vert="horz" lIns="0" tIns="0" rIns="0" bIns="0" rtlCol="0" anchor="t" anchorCtr="0">
            <a:normAutofit/>
          </a:bodyPr>
          <a:lstStyle/>
          <a:p>
            <a:r>
              <a:rPr lang="de-DE"/>
              <a:t>LUT </a:t>
            </a:r>
            <a:r>
              <a:rPr lang="de-DE" err="1"/>
              <a:t>Categories</a:t>
            </a:r>
            <a:endParaRPr lang="de-DE"/>
          </a:p>
          <a:p>
            <a:endParaRPr lang="de-DE"/>
          </a:p>
        </p:txBody>
      </p:sp>
      <p:pic>
        <p:nvPicPr>
          <p:cNvPr id="11" name="Picture 10" descr="A table with text and images&#10;&#10;Description automatically generated">
            <a:extLst>
              <a:ext uri="{FF2B5EF4-FFF2-40B4-BE49-F238E27FC236}">
                <a16:creationId xmlns:a16="http://schemas.microsoft.com/office/drawing/2014/main" id="{6EC378E2-8925-4868-7A5D-620B7D13FE1B}"/>
              </a:ext>
            </a:extLst>
          </p:cNvPr>
          <p:cNvPicPr>
            <a:picLocks noChangeAspect="1"/>
          </p:cNvPicPr>
          <p:nvPr/>
        </p:nvPicPr>
        <p:blipFill>
          <a:blip r:embed="rId2"/>
          <a:stretch>
            <a:fillRect/>
          </a:stretch>
        </p:blipFill>
        <p:spPr>
          <a:xfrm>
            <a:off x="2232584" y="1412875"/>
            <a:ext cx="7726830" cy="3960000"/>
          </a:xfrm>
          <a:prstGeom prst="rect">
            <a:avLst/>
          </a:prstGeom>
          <a:noFill/>
        </p:spPr>
      </p:pic>
      <p:sp>
        <p:nvSpPr>
          <p:cNvPr id="4" name="Datumsplatzhalter 3">
            <a:extLst>
              <a:ext uri="{FF2B5EF4-FFF2-40B4-BE49-F238E27FC236}">
                <a16:creationId xmlns:a16="http://schemas.microsoft.com/office/drawing/2014/main" id="{81DDB0A4-E419-BA1C-3710-A992908ACD86}"/>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8D93BFA6-70D2-4653-B5CB-D3376F3BFAE7}" type="datetime1">
              <a:rPr lang="de-CH" smtClean="0"/>
              <a:pPr>
                <a:spcAft>
                  <a:spcPts val="600"/>
                </a:spcAft>
              </a:pPr>
              <a:t>11.12.24</a:t>
            </a:fld>
            <a:endParaRPr lang="de-CH"/>
          </a:p>
        </p:txBody>
      </p:sp>
      <p:sp>
        <p:nvSpPr>
          <p:cNvPr id="16" name="Footer Placeholder 4">
            <a:extLst>
              <a:ext uri="{FF2B5EF4-FFF2-40B4-BE49-F238E27FC236}">
                <a16:creationId xmlns:a16="http://schemas.microsoft.com/office/drawing/2014/main" id="{91387909-B367-E641-9C7F-195EA517ADA1}"/>
              </a:ext>
            </a:extLst>
          </p:cNvPr>
          <p:cNvSpPr>
            <a:spLocks noGrp="1"/>
          </p:cNvSpPr>
          <p:nvPr>
            <p:ph type="ftr" sz="quarter" idx="11"/>
          </p:nvPr>
        </p:nvSpPr>
        <p:spPr>
          <a:xfrm>
            <a:off x="2171700" y="6522444"/>
            <a:ext cx="5400000" cy="216000"/>
          </a:xfrm>
        </p:spPr>
        <p:txBody>
          <a:bodyPr/>
          <a:lstStyle/>
          <a:p>
            <a:pPr>
              <a:spcAft>
                <a:spcPts val="600"/>
              </a:spcAft>
            </a:pPr>
            <a:r>
              <a:rPr lang="de-DE" noProof="0"/>
              <a:t>Organisationseinheit verbal</a:t>
            </a:r>
            <a:endParaRPr lang="de-CH" noProof="0"/>
          </a:p>
        </p:txBody>
      </p:sp>
      <p:sp>
        <p:nvSpPr>
          <p:cNvPr id="6" name="Foliennummernplatzhalter 5">
            <a:extLst>
              <a:ext uri="{FF2B5EF4-FFF2-40B4-BE49-F238E27FC236}">
                <a16:creationId xmlns:a16="http://schemas.microsoft.com/office/drawing/2014/main" id="{E4B25BFB-4F14-96CA-2A52-9CE8D890BAFA}"/>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28</a:t>
            </a:fld>
            <a:endParaRPr lang="de-CH"/>
          </a:p>
        </p:txBody>
      </p:sp>
      <p:sp>
        <p:nvSpPr>
          <p:cNvPr id="5" name="Textfeld 4">
            <a:extLst>
              <a:ext uri="{FF2B5EF4-FFF2-40B4-BE49-F238E27FC236}">
                <a16:creationId xmlns:a16="http://schemas.microsoft.com/office/drawing/2014/main" id="{C6DF78DC-9855-9D79-AE93-9EDCBBC51D78}"/>
              </a:ext>
            </a:extLst>
          </p:cNvPr>
          <p:cNvSpPr txBox="1"/>
          <p:nvPr/>
        </p:nvSpPr>
        <p:spPr>
          <a:xfrm>
            <a:off x="731836" y="5570135"/>
            <a:ext cx="5364164" cy="721233"/>
          </a:xfrm>
          <a:prstGeom prst="rect">
            <a:avLst/>
          </a:prstGeom>
        </p:spPr>
        <p:txBody>
          <a:bodyPr vert="horz" lIns="0" tIns="0" rIns="0" bIns="0" rtlCol="0" anchor="b" anchorCtr="0">
            <a:normAutofit/>
          </a:bodyPr>
          <a:lstStyle/>
          <a:p>
            <a:pPr marL="179388" indent="-179388">
              <a:spcAft>
                <a:spcPts val="600"/>
              </a:spcAft>
              <a:buFont typeface="+mj-lt"/>
              <a:buAutoNum type="arabicPeriod"/>
            </a:pPr>
            <a:r>
              <a:rPr lang="en-US" sz="800" kern="1200">
                <a:latin typeface="+mn-lt"/>
                <a:ea typeface="+mn-ea"/>
                <a:cs typeface="+mn-cs"/>
              </a:rPr>
              <a:t>Luca/Niklas</a:t>
            </a:r>
          </a:p>
        </p:txBody>
      </p:sp>
    </p:spTree>
    <p:extLst>
      <p:ext uri="{BB962C8B-B14F-4D97-AF65-F5344CB8AC3E}">
        <p14:creationId xmlns:p14="http://schemas.microsoft.com/office/powerpoint/2010/main" val="4050797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BB8E0-6A22-553C-8FC3-6B6A88B3C5FD}"/>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DEC5AC77-0D69-5BE9-16C6-CD2435E0FD7A}"/>
              </a:ext>
            </a:extLst>
          </p:cNvPr>
          <p:cNvPicPr>
            <a:picLocks noGrp="1" noChangeAspect="1"/>
          </p:cNvPicPr>
          <p:nvPr>
            <p:ph idx="1"/>
          </p:nvPr>
        </p:nvPicPr>
        <p:blipFill>
          <a:blip r:embed="rId2"/>
          <a:stretch>
            <a:fillRect/>
          </a:stretch>
        </p:blipFill>
        <p:spPr>
          <a:xfrm>
            <a:off x="2271624" y="961048"/>
            <a:ext cx="7634376" cy="4389202"/>
          </a:xfrm>
        </p:spPr>
      </p:pic>
      <p:sp>
        <p:nvSpPr>
          <p:cNvPr id="4" name="Date Placeholder 3">
            <a:extLst>
              <a:ext uri="{FF2B5EF4-FFF2-40B4-BE49-F238E27FC236}">
                <a16:creationId xmlns:a16="http://schemas.microsoft.com/office/drawing/2014/main" id="{02D39CAA-B6F2-4AF7-0B33-9D483E755C00}"/>
              </a:ext>
            </a:extLst>
          </p:cNvPr>
          <p:cNvSpPr>
            <a:spLocks noGrp="1"/>
          </p:cNvSpPr>
          <p:nvPr>
            <p:ph type="dt" sz="half" idx="10"/>
          </p:nvPr>
        </p:nvSpPr>
        <p:spPr/>
        <p:txBody>
          <a:bodyPr/>
          <a:lstStyle/>
          <a:p>
            <a:fld id="{3A01E762-278A-4155-9BEB-7C2CB2386E92}" type="datetime1">
              <a:rPr lang="de-CH" noProof="0" smtClean="0"/>
              <a:t>11.12.24</a:t>
            </a:fld>
            <a:endParaRPr lang="de-CH" noProof="0"/>
          </a:p>
        </p:txBody>
      </p:sp>
      <p:sp>
        <p:nvSpPr>
          <p:cNvPr id="5" name="Footer Placeholder 4">
            <a:extLst>
              <a:ext uri="{FF2B5EF4-FFF2-40B4-BE49-F238E27FC236}">
                <a16:creationId xmlns:a16="http://schemas.microsoft.com/office/drawing/2014/main" id="{11142E3D-7677-BF9F-3657-A3D5604AB658}"/>
              </a:ext>
            </a:extLst>
          </p:cNvPr>
          <p:cNvSpPr>
            <a:spLocks noGrp="1"/>
          </p:cNvSpPr>
          <p:nvPr>
            <p:ph type="ftr" sz="quarter" idx="11"/>
          </p:nvPr>
        </p:nvSpPr>
        <p:spPr/>
        <p:txBody>
          <a:bodyPr/>
          <a:lstStyle/>
          <a:p>
            <a:r>
              <a:rPr lang="de-DE" noProof="0"/>
              <a:t>Organisationseinheit verbal</a:t>
            </a:r>
            <a:endParaRPr lang="de-CH" noProof="0"/>
          </a:p>
        </p:txBody>
      </p:sp>
      <p:sp>
        <p:nvSpPr>
          <p:cNvPr id="6" name="Slide Number Placeholder 5">
            <a:extLst>
              <a:ext uri="{FF2B5EF4-FFF2-40B4-BE49-F238E27FC236}">
                <a16:creationId xmlns:a16="http://schemas.microsoft.com/office/drawing/2014/main" id="{4BCA1B1D-E58F-FEB4-C234-BE8E91A7F7D1}"/>
              </a:ext>
            </a:extLst>
          </p:cNvPr>
          <p:cNvSpPr>
            <a:spLocks noGrp="1"/>
          </p:cNvSpPr>
          <p:nvPr>
            <p:ph type="sldNum" sz="quarter" idx="12"/>
          </p:nvPr>
        </p:nvSpPr>
        <p:spPr/>
        <p:txBody>
          <a:bodyPr/>
          <a:lstStyle/>
          <a:p>
            <a:fld id="{5ACA52AF-F19D-405C-AD5F-7D94B96A5CC3}" type="slidenum">
              <a:rPr lang="de-CH" noProof="0" smtClean="0"/>
              <a:t>29</a:t>
            </a:fld>
            <a:endParaRPr lang="de-CH" noProof="0"/>
          </a:p>
        </p:txBody>
      </p:sp>
    </p:spTree>
    <p:extLst>
      <p:ext uri="{BB962C8B-B14F-4D97-AF65-F5344CB8AC3E}">
        <p14:creationId xmlns:p14="http://schemas.microsoft.com/office/powerpoint/2010/main" val="902318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050A74-6ED2-41B3-AD63-74F89C447FBB}"/>
              </a:ext>
            </a:extLst>
          </p:cNvPr>
          <p:cNvSpPr>
            <a:spLocks noGrp="1"/>
          </p:cNvSpPr>
          <p:nvPr>
            <p:ph type="title"/>
          </p:nvPr>
        </p:nvSpPr>
        <p:spPr>
          <a:xfrm>
            <a:off x="731837" y="260351"/>
            <a:ext cx="10728325" cy="900000"/>
          </a:xfrm>
        </p:spPr>
        <p:txBody>
          <a:bodyPr anchor="ctr">
            <a:normAutofit/>
          </a:bodyPr>
          <a:lstStyle/>
          <a:p>
            <a:r>
              <a:rPr lang="de-DE" b="1"/>
              <a:t>Agenda</a:t>
            </a:r>
            <a:endParaRPr lang="de-CH" b="1"/>
          </a:p>
        </p:txBody>
      </p:sp>
      <p:sp>
        <p:nvSpPr>
          <p:cNvPr id="3" name="Inhaltsplatzhalter 2">
            <a:extLst>
              <a:ext uri="{FF2B5EF4-FFF2-40B4-BE49-F238E27FC236}">
                <a16:creationId xmlns:a16="http://schemas.microsoft.com/office/drawing/2014/main" id="{94792F61-F3A1-4E2C-B0EE-9742603FD08B}"/>
              </a:ext>
            </a:extLst>
          </p:cNvPr>
          <p:cNvSpPr>
            <a:spLocks noGrp="1"/>
          </p:cNvSpPr>
          <p:nvPr>
            <p:ph idx="1"/>
          </p:nvPr>
        </p:nvSpPr>
        <p:spPr>
          <a:xfrm>
            <a:off x="731837" y="1412875"/>
            <a:ext cx="5268912" cy="4680000"/>
          </a:xfrm>
        </p:spPr>
        <p:txBody>
          <a:bodyPr vert="horz" lIns="0" tIns="0" rIns="0" bIns="0" rtlCol="0">
            <a:normAutofit/>
          </a:bodyPr>
          <a:lstStyle/>
          <a:p>
            <a:r>
              <a:rPr lang="de-DE" b="1"/>
              <a:t>Background</a:t>
            </a:r>
          </a:p>
          <a:p>
            <a:endParaRPr lang="de-DE" b="1"/>
          </a:p>
          <a:p>
            <a:r>
              <a:rPr lang="de-DE" b="1"/>
              <a:t>Data &amp; Model</a:t>
            </a:r>
          </a:p>
          <a:p>
            <a:pPr lvl="1"/>
            <a:r>
              <a:rPr lang="de-DE"/>
              <a:t>Understanding </a:t>
            </a:r>
            <a:r>
              <a:rPr lang="de-DE" err="1"/>
              <a:t>the</a:t>
            </a:r>
            <a:r>
              <a:rPr lang="de-DE"/>
              <a:t> </a:t>
            </a:r>
            <a:r>
              <a:rPr lang="de-DE" err="1"/>
              <a:t>data</a:t>
            </a:r>
            <a:endParaRPr lang="de-DE"/>
          </a:p>
          <a:p>
            <a:pPr lvl="1"/>
            <a:r>
              <a:rPr lang="de-DE"/>
              <a:t>Model</a:t>
            </a:r>
          </a:p>
          <a:p>
            <a:pPr lvl="1"/>
            <a:r>
              <a:rPr lang="de-DE" err="1"/>
              <a:t>Bayesian</a:t>
            </a:r>
            <a:r>
              <a:rPr lang="de-DE"/>
              <a:t> </a:t>
            </a:r>
            <a:r>
              <a:rPr lang="de-DE" err="1"/>
              <a:t>approach</a:t>
            </a:r>
            <a:endParaRPr lang="de-DE"/>
          </a:p>
          <a:p>
            <a:pPr lvl="1"/>
            <a:endParaRPr lang="de-DE" b="1"/>
          </a:p>
          <a:p>
            <a:pPr>
              <a:buFont typeface="Arial"/>
              <a:buAutoNum type="arabicPeriod"/>
            </a:pPr>
            <a:r>
              <a:rPr lang="de-DE" b="1"/>
              <a:t>Sampling </a:t>
            </a:r>
            <a:r>
              <a:rPr lang="de-DE" b="1" err="1"/>
              <a:t>the</a:t>
            </a:r>
            <a:r>
              <a:rPr lang="de-DE" b="1"/>
              <a:t> </a:t>
            </a:r>
            <a:r>
              <a:rPr lang="de-DE" b="1" err="1"/>
              <a:t>posterior</a:t>
            </a:r>
            <a:r>
              <a:rPr lang="de-DE" b="1"/>
              <a:t> (MCMC)</a:t>
            </a:r>
          </a:p>
          <a:p>
            <a:pPr>
              <a:buFont typeface="Arial"/>
              <a:buAutoNum type="arabicPeriod"/>
            </a:pPr>
            <a:endParaRPr lang="de-DE" b="1"/>
          </a:p>
          <a:p>
            <a:pPr>
              <a:buFont typeface="Arial"/>
              <a:buAutoNum type="arabicPeriod"/>
            </a:pPr>
            <a:r>
              <a:rPr lang="de-DE" b="1" err="1"/>
              <a:t>Goodness</a:t>
            </a:r>
            <a:r>
              <a:rPr lang="de-DE" b="1"/>
              <a:t> </a:t>
            </a:r>
            <a:r>
              <a:rPr lang="de-DE" b="1" err="1"/>
              <a:t>of</a:t>
            </a:r>
            <a:r>
              <a:rPr lang="de-DE" b="1"/>
              <a:t> fit &amp; </a:t>
            </a:r>
            <a:r>
              <a:rPr lang="de-DE" b="1" err="1"/>
              <a:t>Compare</a:t>
            </a:r>
            <a:r>
              <a:rPr lang="de-DE" b="1"/>
              <a:t> </a:t>
            </a:r>
            <a:r>
              <a:rPr lang="de-DE" b="1" err="1"/>
              <a:t>models</a:t>
            </a:r>
            <a:endParaRPr lang="de-DE" b="1"/>
          </a:p>
        </p:txBody>
      </p:sp>
      <p:sp>
        <p:nvSpPr>
          <p:cNvPr id="4" name="Datumsplatzhalter 3">
            <a:extLst>
              <a:ext uri="{FF2B5EF4-FFF2-40B4-BE49-F238E27FC236}">
                <a16:creationId xmlns:a16="http://schemas.microsoft.com/office/drawing/2014/main" id="{FB726846-AD64-4677-BEA5-D3BDD96C70A4}"/>
              </a:ext>
            </a:extLst>
          </p:cNvPr>
          <p:cNvSpPr>
            <a:spLocks noGrp="1"/>
          </p:cNvSpPr>
          <p:nvPr>
            <p:ph type="dt" sz="half" idx="10"/>
          </p:nvPr>
        </p:nvSpPr>
        <p:spPr>
          <a:xfrm>
            <a:off x="10473692" y="6522444"/>
            <a:ext cx="612000" cy="216000"/>
          </a:xfrm>
        </p:spPr>
        <p:txBody>
          <a:bodyPr anchor="ctr">
            <a:normAutofit/>
          </a:bodyPr>
          <a:lstStyle/>
          <a:p>
            <a:pPr>
              <a:spcAft>
                <a:spcPts val="600"/>
              </a:spcAft>
            </a:pPr>
            <a:fld id="{6BA2947E-D2DB-4F76-9588-775FC8D85F8C}" type="datetime1">
              <a:rPr lang="de-CH" noProof="0" smtClean="0"/>
              <a:pPr>
                <a:spcAft>
                  <a:spcPts val="600"/>
                </a:spcAft>
              </a:pPr>
              <a:t>11.12.24</a:t>
            </a:fld>
            <a:endParaRPr lang="de-CH" noProof="0"/>
          </a:p>
        </p:txBody>
      </p:sp>
      <p:sp>
        <p:nvSpPr>
          <p:cNvPr id="20" name="Footer Placeholder 4">
            <a:extLst>
              <a:ext uri="{FF2B5EF4-FFF2-40B4-BE49-F238E27FC236}">
                <a16:creationId xmlns:a16="http://schemas.microsoft.com/office/drawing/2014/main" id="{6B504207-6784-0F6A-3EF7-A3705D89F188}"/>
              </a:ext>
            </a:extLst>
          </p:cNvPr>
          <p:cNvSpPr>
            <a:spLocks noGrp="1"/>
          </p:cNvSpPr>
          <p:nvPr>
            <p:ph type="ftr" sz="quarter" idx="11"/>
          </p:nvPr>
        </p:nvSpPr>
        <p:spPr>
          <a:xfrm>
            <a:off x="2171700" y="6522444"/>
            <a:ext cx="5400000" cy="216000"/>
          </a:xfrm>
        </p:spPr>
        <p:txBody>
          <a:bodyPr/>
          <a:lstStyle/>
          <a:p>
            <a:pPr>
              <a:spcAft>
                <a:spcPts val="600"/>
              </a:spcAft>
            </a:pPr>
            <a:r>
              <a:rPr lang="de-DE" noProof="0"/>
              <a:t>Organisationseinheit verbal</a:t>
            </a:r>
            <a:endParaRPr lang="de-CH" noProof="0"/>
          </a:p>
        </p:txBody>
      </p:sp>
      <p:sp>
        <p:nvSpPr>
          <p:cNvPr id="6" name="Foliennummernplatzhalter 5">
            <a:extLst>
              <a:ext uri="{FF2B5EF4-FFF2-40B4-BE49-F238E27FC236}">
                <a16:creationId xmlns:a16="http://schemas.microsoft.com/office/drawing/2014/main" id="{9D665EC3-3ED3-4D21-AC3C-EAD0881BA091}"/>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3</a:t>
            </a:fld>
            <a:endParaRPr lang="de-CH" noProof="0"/>
          </a:p>
        </p:txBody>
      </p:sp>
      <p:pic>
        <p:nvPicPr>
          <p:cNvPr id="7" name="Grafik 6" descr="Ein Bild, das Welt, Erde, Kugel, Karte enthält.&#10;&#10;Automatisch generierte Beschreibung">
            <a:extLst>
              <a:ext uri="{FF2B5EF4-FFF2-40B4-BE49-F238E27FC236}">
                <a16:creationId xmlns:a16="http://schemas.microsoft.com/office/drawing/2014/main" id="{909DB401-AFF1-D02E-A84C-2225308EF3AD}"/>
              </a:ext>
            </a:extLst>
          </p:cNvPr>
          <p:cNvPicPr>
            <a:picLocks noChangeAspect="1"/>
          </p:cNvPicPr>
          <p:nvPr/>
        </p:nvPicPr>
        <p:blipFill>
          <a:blip r:embed="rId2">
            <a:extLst>
              <a:ext uri="{28A0092B-C50C-407E-A947-70E740481C1C}">
                <a14:useLocalDpi xmlns:a14="http://schemas.microsoft.com/office/drawing/2010/main" val="0"/>
              </a:ext>
            </a:extLst>
          </a:blip>
          <a:srcRect t="1" r="-2" b="-3126"/>
          <a:stretch/>
        </p:blipFill>
        <p:spPr>
          <a:xfrm>
            <a:off x="6191250" y="712278"/>
            <a:ext cx="5268912" cy="5433444"/>
          </a:xfrm>
          <a:prstGeom prst="rect">
            <a:avLst/>
          </a:prstGeom>
          <a:noFill/>
        </p:spPr>
      </p:pic>
    </p:spTree>
    <p:extLst>
      <p:ext uri="{BB962C8B-B14F-4D97-AF65-F5344CB8AC3E}">
        <p14:creationId xmlns:p14="http://schemas.microsoft.com/office/powerpoint/2010/main" val="31640861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693A5-AA32-0929-A675-E156DD03B8E1}"/>
              </a:ext>
            </a:extLst>
          </p:cNvPr>
          <p:cNvSpPr>
            <a:spLocks noGrp="1"/>
          </p:cNvSpPr>
          <p:nvPr>
            <p:ph type="title"/>
          </p:nvPr>
        </p:nvSpPr>
        <p:spPr/>
        <p:txBody>
          <a:bodyPr/>
          <a:lstStyle/>
          <a:p>
            <a:r>
              <a:rPr lang="en-US">
                <a:cs typeface="Arial"/>
              </a:rPr>
              <a:t>Principal Component Analysis I</a:t>
            </a:r>
            <a:endParaRPr lang="en-US"/>
          </a:p>
        </p:txBody>
      </p:sp>
      <p:pic>
        <p:nvPicPr>
          <p:cNvPr id="10" name="Content Placeholder 9" descr="A graph with blue lines&#10;&#10;Description automatically generated">
            <a:extLst>
              <a:ext uri="{FF2B5EF4-FFF2-40B4-BE49-F238E27FC236}">
                <a16:creationId xmlns:a16="http://schemas.microsoft.com/office/drawing/2014/main" id="{5BCAAD80-B96B-8B2B-B3CD-8D1AC2199EC7}"/>
              </a:ext>
            </a:extLst>
          </p:cNvPr>
          <p:cNvPicPr>
            <a:picLocks noGrp="1" noChangeAspect="1"/>
          </p:cNvPicPr>
          <p:nvPr>
            <p:ph idx="1"/>
          </p:nvPr>
        </p:nvPicPr>
        <p:blipFill>
          <a:blip r:embed="rId2"/>
          <a:stretch>
            <a:fillRect/>
          </a:stretch>
        </p:blipFill>
        <p:spPr>
          <a:xfrm>
            <a:off x="71887" y="1573112"/>
            <a:ext cx="12120112" cy="3466996"/>
          </a:xfrm>
        </p:spPr>
      </p:pic>
      <p:sp>
        <p:nvSpPr>
          <p:cNvPr id="4" name="Date Placeholder 3">
            <a:extLst>
              <a:ext uri="{FF2B5EF4-FFF2-40B4-BE49-F238E27FC236}">
                <a16:creationId xmlns:a16="http://schemas.microsoft.com/office/drawing/2014/main" id="{48254CD1-F465-071B-7471-C65440B1C1C9}"/>
              </a:ext>
            </a:extLst>
          </p:cNvPr>
          <p:cNvSpPr>
            <a:spLocks noGrp="1"/>
          </p:cNvSpPr>
          <p:nvPr>
            <p:ph type="dt" sz="half" idx="10"/>
          </p:nvPr>
        </p:nvSpPr>
        <p:spPr/>
        <p:txBody>
          <a:bodyPr/>
          <a:lstStyle/>
          <a:p>
            <a:fld id="{3A01E762-278A-4155-9BEB-7C2CB2386E92}" type="datetime1">
              <a:rPr lang="de-CH" noProof="0" smtClean="0"/>
              <a:t>11.12.24</a:t>
            </a:fld>
            <a:endParaRPr lang="de-CH" noProof="0"/>
          </a:p>
        </p:txBody>
      </p:sp>
      <p:sp>
        <p:nvSpPr>
          <p:cNvPr id="5" name="Footer Placeholder 4">
            <a:extLst>
              <a:ext uri="{FF2B5EF4-FFF2-40B4-BE49-F238E27FC236}">
                <a16:creationId xmlns:a16="http://schemas.microsoft.com/office/drawing/2014/main" id="{C60B61CE-2D98-CFBC-8AF3-E1898E97271C}"/>
              </a:ext>
            </a:extLst>
          </p:cNvPr>
          <p:cNvSpPr>
            <a:spLocks noGrp="1"/>
          </p:cNvSpPr>
          <p:nvPr>
            <p:ph type="ftr" sz="quarter" idx="11"/>
          </p:nvPr>
        </p:nvSpPr>
        <p:spPr/>
        <p:txBody>
          <a:bodyPr/>
          <a:lstStyle/>
          <a:p>
            <a:r>
              <a:rPr lang="de-DE" noProof="0"/>
              <a:t>Organisationseinheit verbal</a:t>
            </a:r>
            <a:endParaRPr lang="de-CH" noProof="0"/>
          </a:p>
        </p:txBody>
      </p:sp>
      <p:sp>
        <p:nvSpPr>
          <p:cNvPr id="6" name="Slide Number Placeholder 5">
            <a:extLst>
              <a:ext uri="{FF2B5EF4-FFF2-40B4-BE49-F238E27FC236}">
                <a16:creationId xmlns:a16="http://schemas.microsoft.com/office/drawing/2014/main" id="{9EB0B0E2-A097-88D3-24CA-33B53EE36361}"/>
              </a:ext>
            </a:extLst>
          </p:cNvPr>
          <p:cNvSpPr>
            <a:spLocks noGrp="1"/>
          </p:cNvSpPr>
          <p:nvPr>
            <p:ph type="sldNum" sz="quarter" idx="12"/>
          </p:nvPr>
        </p:nvSpPr>
        <p:spPr/>
        <p:txBody>
          <a:bodyPr/>
          <a:lstStyle/>
          <a:p>
            <a:fld id="{5ACA52AF-F19D-405C-AD5F-7D94B96A5CC3}" type="slidenum">
              <a:rPr lang="de-CH" noProof="0" smtClean="0"/>
              <a:t>30</a:t>
            </a:fld>
            <a:endParaRPr lang="de-CH" noProof="0"/>
          </a:p>
        </p:txBody>
      </p:sp>
      <p:pic>
        <p:nvPicPr>
          <p:cNvPr id="11" name="Picture 10">
            <a:extLst>
              <a:ext uri="{FF2B5EF4-FFF2-40B4-BE49-F238E27FC236}">
                <a16:creationId xmlns:a16="http://schemas.microsoft.com/office/drawing/2014/main" id="{03D56D2C-9F93-E379-ABBA-A1D68A7EED6E}"/>
              </a:ext>
            </a:extLst>
          </p:cNvPr>
          <p:cNvPicPr>
            <a:picLocks noChangeAspect="1"/>
          </p:cNvPicPr>
          <p:nvPr/>
        </p:nvPicPr>
        <p:blipFill>
          <a:blip r:embed="rId3"/>
          <a:stretch>
            <a:fillRect/>
          </a:stretch>
        </p:blipFill>
        <p:spPr>
          <a:xfrm>
            <a:off x="2310580" y="10302802"/>
            <a:ext cx="6096000" cy="3483429"/>
          </a:xfrm>
          <a:prstGeom prst="rect">
            <a:avLst/>
          </a:prstGeom>
        </p:spPr>
      </p:pic>
      <p:pic>
        <p:nvPicPr>
          <p:cNvPr id="12" name="Picture 11">
            <a:extLst>
              <a:ext uri="{FF2B5EF4-FFF2-40B4-BE49-F238E27FC236}">
                <a16:creationId xmlns:a16="http://schemas.microsoft.com/office/drawing/2014/main" id="{D2FD2752-5A0A-BD64-5E01-0BB4CDE36CCC}"/>
              </a:ext>
            </a:extLst>
          </p:cNvPr>
          <p:cNvPicPr>
            <a:picLocks noChangeAspect="1"/>
          </p:cNvPicPr>
          <p:nvPr/>
        </p:nvPicPr>
        <p:blipFill>
          <a:blip r:embed="rId3"/>
          <a:stretch>
            <a:fillRect/>
          </a:stretch>
        </p:blipFill>
        <p:spPr>
          <a:xfrm>
            <a:off x="2587113" y="7795576"/>
            <a:ext cx="6096000" cy="3483429"/>
          </a:xfrm>
          <a:prstGeom prst="rect">
            <a:avLst/>
          </a:prstGeom>
        </p:spPr>
      </p:pic>
      <p:pic>
        <p:nvPicPr>
          <p:cNvPr id="14" name="Picture 13">
            <a:extLst>
              <a:ext uri="{FF2B5EF4-FFF2-40B4-BE49-F238E27FC236}">
                <a16:creationId xmlns:a16="http://schemas.microsoft.com/office/drawing/2014/main" id="{445641C3-B36E-C1CD-CF94-1E932D50B8B3}"/>
              </a:ext>
            </a:extLst>
          </p:cNvPr>
          <p:cNvPicPr>
            <a:picLocks noChangeAspect="1"/>
          </p:cNvPicPr>
          <p:nvPr/>
        </p:nvPicPr>
        <p:blipFill>
          <a:blip r:embed="rId3"/>
          <a:stretch>
            <a:fillRect/>
          </a:stretch>
        </p:blipFill>
        <p:spPr>
          <a:xfrm>
            <a:off x="3478161" y="7998366"/>
            <a:ext cx="6096000" cy="3483429"/>
          </a:xfrm>
          <a:prstGeom prst="rect">
            <a:avLst/>
          </a:prstGeom>
        </p:spPr>
      </p:pic>
    </p:spTree>
    <p:extLst>
      <p:ext uri="{BB962C8B-B14F-4D97-AF65-F5344CB8AC3E}">
        <p14:creationId xmlns:p14="http://schemas.microsoft.com/office/powerpoint/2010/main" val="3960136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5854-5138-AD58-8A9B-A165914405BC}"/>
              </a:ext>
            </a:extLst>
          </p:cNvPr>
          <p:cNvSpPr>
            <a:spLocks noGrp="1"/>
          </p:cNvSpPr>
          <p:nvPr>
            <p:ph type="title"/>
          </p:nvPr>
        </p:nvSpPr>
        <p:spPr>
          <a:xfrm>
            <a:off x="731837" y="260351"/>
            <a:ext cx="10728325" cy="900000"/>
          </a:xfrm>
        </p:spPr>
        <p:txBody>
          <a:bodyPr anchor="t">
            <a:normAutofit/>
          </a:bodyPr>
          <a:lstStyle/>
          <a:p>
            <a:r>
              <a:rPr lang="en-US"/>
              <a:t>Fisher Information Matrix</a:t>
            </a:r>
          </a:p>
        </p:txBody>
      </p:sp>
      <p:pic>
        <p:nvPicPr>
          <p:cNvPr id="10" name="Picture 9">
            <a:extLst>
              <a:ext uri="{FF2B5EF4-FFF2-40B4-BE49-F238E27FC236}">
                <a16:creationId xmlns:a16="http://schemas.microsoft.com/office/drawing/2014/main" id="{40309BD6-7723-4079-B08E-B83C8783E030}"/>
              </a:ext>
            </a:extLst>
          </p:cNvPr>
          <p:cNvPicPr>
            <a:picLocks noChangeAspect="1"/>
          </p:cNvPicPr>
          <p:nvPr/>
        </p:nvPicPr>
        <p:blipFill>
          <a:blip r:embed="rId2"/>
          <a:stretch>
            <a:fillRect/>
          </a:stretch>
        </p:blipFill>
        <p:spPr>
          <a:xfrm>
            <a:off x="271890" y="1635949"/>
            <a:ext cx="11648220" cy="3523583"/>
          </a:xfrm>
          <a:prstGeom prst="rect">
            <a:avLst/>
          </a:prstGeom>
          <a:noFill/>
        </p:spPr>
      </p:pic>
      <p:sp>
        <p:nvSpPr>
          <p:cNvPr id="4" name="Date Placeholder 3">
            <a:extLst>
              <a:ext uri="{FF2B5EF4-FFF2-40B4-BE49-F238E27FC236}">
                <a16:creationId xmlns:a16="http://schemas.microsoft.com/office/drawing/2014/main" id="{E372F62C-1202-2E06-9EE2-11AB8BB4161D}"/>
              </a:ext>
            </a:extLst>
          </p:cNvPr>
          <p:cNvSpPr>
            <a:spLocks noGrp="1"/>
          </p:cNvSpPr>
          <p:nvPr>
            <p:ph type="dt" sz="half" idx="10"/>
          </p:nvPr>
        </p:nvSpPr>
        <p:spPr>
          <a:xfrm>
            <a:off x="10473692" y="6522444"/>
            <a:ext cx="612000" cy="216000"/>
          </a:xfrm>
        </p:spPr>
        <p:txBody>
          <a:bodyPr anchor="ctr">
            <a:normAutofit/>
          </a:bodyPr>
          <a:lstStyle/>
          <a:p>
            <a:pPr>
              <a:spcAft>
                <a:spcPts val="600"/>
              </a:spcAft>
            </a:pPr>
            <a:fld id="{3A01E762-278A-4155-9BEB-7C2CB2386E92}" type="datetime1">
              <a:rPr lang="de-CH" noProof="0" smtClean="0"/>
              <a:pPr>
                <a:spcAft>
                  <a:spcPts val="600"/>
                </a:spcAft>
              </a:pPr>
              <a:t>11.12.24</a:t>
            </a:fld>
            <a:endParaRPr lang="de-CH" noProof="0"/>
          </a:p>
        </p:txBody>
      </p:sp>
      <p:sp>
        <p:nvSpPr>
          <p:cNvPr id="5" name="Footer Placeholder 4">
            <a:extLst>
              <a:ext uri="{FF2B5EF4-FFF2-40B4-BE49-F238E27FC236}">
                <a16:creationId xmlns:a16="http://schemas.microsoft.com/office/drawing/2014/main" id="{7536F3F2-85A9-B1C0-04EA-8FD91449A1CC}"/>
              </a:ext>
            </a:extLst>
          </p:cNvPr>
          <p:cNvSpPr>
            <a:spLocks noGrp="1"/>
          </p:cNvSpPr>
          <p:nvPr>
            <p:ph type="ftr" sz="quarter" idx="11"/>
          </p:nvPr>
        </p:nvSpPr>
        <p:spPr>
          <a:xfrm>
            <a:off x="2171700" y="6522444"/>
            <a:ext cx="5400000" cy="216000"/>
          </a:xfrm>
        </p:spPr>
        <p:txBody>
          <a:bodyPr anchor="ctr">
            <a:normAutofit/>
          </a:bodyPr>
          <a:lstStyle/>
          <a:p>
            <a:pPr>
              <a:spcAft>
                <a:spcPts val="600"/>
              </a:spcAft>
            </a:pPr>
            <a:r>
              <a:rPr lang="de-DE" noProof="0"/>
              <a:t>Organisationseinheit verbal</a:t>
            </a:r>
            <a:endParaRPr lang="de-CH" noProof="0"/>
          </a:p>
        </p:txBody>
      </p:sp>
      <p:sp>
        <p:nvSpPr>
          <p:cNvPr id="6" name="Slide Number Placeholder 5">
            <a:extLst>
              <a:ext uri="{FF2B5EF4-FFF2-40B4-BE49-F238E27FC236}">
                <a16:creationId xmlns:a16="http://schemas.microsoft.com/office/drawing/2014/main" id="{A68F8698-797C-966E-47E0-29465DA19B8D}"/>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31</a:t>
            </a:fld>
            <a:endParaRPr lang="de-CH" noProof="0"/>
          </a:p>
        </p:txBody>
      </p:sp>
    </p:spTree>
    <p:extLst>
      <p:ext uri="{BB962C8B-B14F-4D97-AF65-F5344CB8AC3E}">
        <p14:creationId xmlns:p14="http://schemas.microsoft.com/office/powerpoint/2010/main" val="873619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6C7DC3-2470-4708-A950-F7F2B6DA929E}"/>
              </a:ext>
            </a:extLst>
          </p:cNvPr>
          <p:cNvSpPr>
            <a:spLocks noGrp="1"/>
          </p:cNvSpPr>
          <p:nvPr>
            <p:ph type="title"/>
          </p:nvPr>
        </p:nvSpPr>
        <p:spPr>
          <a:xfrm>
            <a:off x="731837" y="260351"/>
            <a:ext cx="10728325" cy="900000"/>
          </a:xfrm>
        </p:spPr>
        <p:txBody>
          <a:bodyPr anchor="ctr">
            <a:normAutofit/>
          </a:bodyPr>
          <a:lstStyle/>
          <a:p>
            <a:pPr>
              <a:spcBef>
                <a:spcPts val="1000"/>
              </a:spcBef>
            </a:pPr>
            <a:r>
              <a:rPr lang="de-DE" err="1"/>
              <a:t>Goodness</a:t>
            </a:r>
            <a:r>
              <a:rPr lang="de-DE"/>
              <a:t> </a:t>
            </a:r>
            <a:r>
              <a:rPr lang="de-DE" err="1"/>
              <a:t>of</a:t>
            </a:r>
            <a:r>
              <a:rPr lang="de-DE"/>
              <a:t> fit &amp; </a:t>
            </a:r>
            <a:r>
              <a:rPr lang="de-DE" err="1"/>
              <a:t>Compare</a:t>
            </a:r>
            <a:r>
              <a:rPr lang="de-DE"/>
              <a:t> </a:t>
            </a:r>
            <a:r>
              <a:rPr lang="de-DE" err="1"/>
              <a:t>models</a:t>
            </a:r>
            <a:endParaRPr lang="de-DE"/>
          </a:p>
          <a:p>
            <a:endParaRPr lang="de-DE"/>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461C361D-6A6E-C982-8EB8-3C22CAA1986A}"/>
                  </a:ext>
                </a:extLst>
              </p:cNvPr>
              <p:cNvSpPr txBox="1"/>
              <p:nvPr/>
            </p:nvSpPr>
            <p:spPr>
              <a:xfrm>
                <a:off x="6191250" y="106402"/>
                <a:ext cx="5268912" cy="4680000"/>
              </a:xfrm>
              <a:prstGeom prst="rect">
                <a:avLst/>
              </a:prstGeom>
            </p:spPr>
            <p:txBody>
              <a:bodyPr vert="horz" lIns="0" tIns="0" rIns="0" bIns="0" rtlCol="0">
                <a:normAutofit/>
              </a:bodyPr>
              <a:lstStyle/>
              <a:p>
                <a:pPr algn="ctr">
                  <a:spcBef>
                    <a:spcPts val="1000"/>
                  </a:spcBef>
                </a:pPr>
                <a:endParaRPr lang="en-GB" b="0" i="1">
                  <a:effectLst/>
                  <a:latin typeface="Cambria Math" panose="02040503050406030204" pitchFamily="18" charset="0"/>
                  <a:ea typeface="Cambria Math" panose="02040503050406030204" pitchFamily="18" charset="0"/>
                  <a:cs typeface="Arial" panose="020B0604020202020204" pitchFamily="34" charset="0"/>
                </a:endParaRPr>
              </a:p>
              <a:p>
                <a:pPr algn="ctr">
                  <a:spcBef>
                    <a:spcPts val="1000"/>
                  </a:spcBef>
                </a:pPr>
                <a14:m>
                  <m:oMath xmlns:m="http://schemas.openxmlformats.org/officeDocument/2006/math">
                    <m:sSup>
                      <m:sSupPr>
                        <m:ctrlPr>
                          <a:rPr lang="en-GB" b="0" i="1" dirty="0" smtClean="0">
                            <a:effectLst/>
                            <a:latin typeface="Cambria Math" panose="02040503050406030204" pitchFamily="18" charset="0"/>
                            <a:ea typeface="Cambria Math" panose="02040503050406030204" pitchFamily="18" charset="0"/>
                            <a:cs typeface="Arial" panose="020B0604020202020204" pitchFamily="34" charset="0"/>
                          </a:rPr>
                        </m:ctrlPr>
                      </m:sSupPr>
                      <m:e>
                        <m:r>
                          <a:rPr lang="en-GB" i="1" dirty="0">
                            <a:latin typeface="Cambria Math" panose="02040503050406030204" pitchFamily="18" charset="0"/>
                            <a:ea typeface="Cambria Math" panose="02040503050406030204" pitchFamily="18" charset="0"/>
                            <a:cs typeface="Arial" panose="020B0604020202020204" pitchFamily="34" charset="0"/>
                          </a:rPr>
                          <m:t>𝜒</m:t>
                        </m:r>
                      </m:e>
                      <m:sup>
                        <m:r>
                          <a:rPr lang="en-US" b="0" i="1" dirty="0" smtClean="0">
                            <a:effectLst/>
                            <a:latin typeface="Cambria Math" panose="02040503050406030204" pitchFamily="18" charset="0"/>
                            <a:ea typeface="Cambria Math" panose="02040503050406030204" pitchFamily="18" charset="0"/>
                            <a:cs typeface="Arial" panose="020B0604020202020204" pitchFamily="34" charset="0"/>
                          </a:rPr>
                          <m:t>2</m:t>
                        </m:r>
                      </m:sup>
                    </m:sSup>
                    <m:r>
                      <a:rPr lang="en-GB" b="0" i="1" dirty="0" smtClean="0">
                        <a:effectLst/>
                        <a:latin typeface="Cambria Math" panose="02040503050406030204" pitchFamily="18" charset="0"/>
                        <a:cs typeface="Arial" panose="020B0604020202020204" pitchFamily="34" charset="0"/>
                      </a:rPr>
                      <m:t> </m:t>
                    </m:r>
                  </m:oMath>
                </a14:m>
                <a:r>
                  <a:rPr lang="el-GR"/>
                  <a:t>=</a:t>
                </a:r>
                <a:r>
                  <a:rPr lang="en-US">
                    <a:latin typeface="Arial" panose="020B0604020202020204" pitchFamily="34" charset="0"/>
                    <a:cs typeface="Arial" panose="020B0604020202020204" pitchFamily="34" charset="0"/>
                  </a:rPr>
                  <a:t> 55</a:t>
                </a:r>
                <a:endParaRPr lang="en-US"/>
              </a:p>
            </p:txBody>
          </p:sp>
        </mc:Choice>
        <mc:Fallback xmlns="">
          <p:sp>
            <p:nvSpPr>
              <p:cNvPr id="5" name="Textfeld 4">
                <a:extLst>
                  <a:ext uri="{FF2B5EF4-FFF2-40B4-BE49-F238E27FC236}">
                    <a16:creationId xmlns:a16="http://schemas.microsoft.com/office/drawing/2014/main" id="{461C361D-6A6E-C982-8EB8-3C22CAA1986A}"/>
                  </a:ext>
                </a:extLst>
              </p:cNvPr>
              <p:cNvSpPr txBox="1">
                <a:spLocks noRot="1" noChangeAspect="1" noMove="1" noResize="1" noEditPoints="1" noAdjustHandles="1" noChangeArrowheads="1" noChangeShapeType="1" noTextEdit="1"/>
              </p:cNvSpPr>
              <p:nvPr/>
            </p:nvSpPr>
            <p:spPr>
              <a:xfrm>
                <a:off x="6191250" y="106402"/>
                <a:ext cx="5268912" cy="4680000"/>
              </a:xfrm>
              <a:prstGeom prst="rect">
                <a:avLst/>
              </a:prstGeom>
              <a:blipFill>
                <a:blip r:embed="rId2"/>
                <a:stretch>
                  <a:fillRect/>
                </a:stretch>
              </a:blipFill>
            </p:spPr>
            <p:txBody>
              <a:bodyPr/>
              <a:lstStyle/>
              <a:p>
                <a:r>
                  <a:rPr lang="en-US">
                    <a:noFill/>
                  </a:rPr>
                  <a:t> </a:t>
                </a:r>
              </a:p>
            </p:txBody>
          </p:sp>
        </mc:Fallback>
      </mc:AlternateContent>
      <p:sp>
        <p:nvSpPr>
          <p:cNvPr id="4" name="Datumsplatzhalter 3">
            <a:extLst>
              <a:ext uri="{FF2B5EF4-FFF2-40B4-BE49-F238E27FC236}">
                <a16:creationId xmlns:a16="http://schemas.microsoft.com/office/drawing/2014/main" id="{0E5C9AAA-EE1E-4108-BF00-BDB560A7EF58}"/>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fld id="{688E238B-19C1-43CC-B369-032B8A600BC8}" type="datetime1">
              <a:rPr lang="de-CH" smtClean="0"/>
              <a:pPr>
                <a:spcAft>
                  <a:spcPts val="600"/>
                </a:spcAft>
              </a:pPr>
              <a:t>11.12.24</a:t>
            </a:fld>
            <a:endParaRPr lang="de-CH"/>
          </a:p>
        </p:txBody>
      </p:sp>
      <p:sp>
        <p:nvSpPr>
          <p:cNvPr id="12" name="Footer Placeholder 4">
            <a:extLst>
              <a:ext uri="{FF2B5EF4-FFF2-40B4-BE49-F238E27FC236}">
                <a16:creationId xmlns:a16="http://schemas.microsoft.com/office/drawing/2014/main" id="{0C139929-EAB9-ECE4-E074-223F7D462962}"/>
              </a:ext>
            </a:extLst>
          </p:cNvPr>
          <p:cNvSpPr>
            <a:spLocks noGrp="1"/>
          </p:cNvSpPr>
          <p:nvPr>
            <p:ph type="ftr" sz="quarter" idx="11"/>
          </p:nvPr>
        </p:nvSpPr>
        <p:spPr>
          <a:xfrm>
            <a:off x="2171700" y="6522444"/>
            <a:ext cx="5400000" cy="216000"/>
          </a:xfrm>
        </p:spPr>
        <p:txBody>
          <a:bodyPr/>
          <a:lstStyle/>
          <a:p>
            <a:pPr>
              <a:spcAft>
                <a:spcPts val="600"/>
              </a:spcAft>
            </a:pPr>
            <a:r>
              <a:rPr lang="de-DE" noProof="0"/>
              <a:t>Organisationseinheit verbal</a:t>
            </a:r>
            <a:endParaRPr lang="de-CH" noProof="0"/>
          </a:p>
        </p:txBody>
      </p:sp>
      <p:sp>
        <p:nvSpPr>
          <p:cNvPr id="6" name="Foliennummernplatzhalter 5">
            <a:extLst>
              <a:ext uri="{FF2B5EF4-FFF2-40B4-BE49-F238E27FC236}">
                <a16:creationId xmlns:a16="http://schemas.microsoft.com/office/drawing/2014/main" id="{C726B961-5611-4E48-81E9-C811AD8DD168}"/>
              </a:ext>
            </a:extLst>
          </p:cNvPr>
          <p:cNvSpPr>
            <a:spLocks noGrp="1"/>
          </p:cNvSpPr>
          <p:nvPr>
            <p:ph type="sldNum" sz="quarter" idx="12"/>
          </p:nvPr>
        </p:nvSpPr>
        <p:spPr>
          <a:xfrm>
            <a:off x="11137585" y="6522444"/>
            <a:ext cx="322577" cy="216000"/>
          </a:xfrm>
        </p:spPr>
        <p:txBody>
          <a:bodyPr vert="horz" lIns="0" tIns="0" rIns="0" bIns="0" rtlCol="0" anchor="ctr">
            <a:normAutofit/>
          </a:bodyPr>
          <a:lstStyle/>
          <a:p>
            <a:pPr>
              <a:spcAft>
                <a:spcPts val="600"/>
              </a:spcAft>
            </a:pPr>
            <a:fld id="{5ACA52AF-F19D-405C-AD5F-7D94B96A5CC3}" type="slidenum">
              <a:rPr lang="de-CH" smtClean="0"/>
              <a:pPr>
                <a:spcAft>
                  <a:spcPts val="600"/>
                </a:spcAft>
              </a:pPr>
              <a:t>32</a:t>
            </a:fld>
            <a:endParaRPr lang="de-CH"/>
          </a:p>
        </p:txBody>
      </p:sp>
      <p:pic>
        <p:nvPicPr>
          <p:cNvPr id="7" name="Picture 6">
            <a:extLst>
              <a:ext uri="{FF2B5EF4-FFF2-40B4-BE49-F238E27FC236}">
                <a16:creationId xmlns:a16="http://schemas.microsoft.com/office/drawing/2014/main" id="{047232BE-B23D-ED69-BD42-9A7977F02B01}"/>
              </a:ext>
            </a:extLst>
          </p:cNvPr>
          <p:cNvPicPr>
            <a:picLocks noChangeAspect="1"/>
          </p:cNvPicPr>
          <p:nvPr/>
        </p:nvPicPr>
        <p:blipFill>
          <a:blip r:embed="rId3">
            <a:extLst>
              <a:ext uri="{28A0092B-C50C-407E-A947-70E740481C1C}">
                <a14:useLocalDpi xmlns:a14="http://schemas.microsoft.com/office/drawing/2010/main" val="0"/>
              </a:ext>
            </a:extLst>
          </a:blip>
          <a:srcRect l="117" r="-82"/>
          <a:stretch/>
        </p:blipFill>
        <p:spPr>
          <a:xfrm>
            <a:off x="209612" y="1939302"/>
            <a:ext cx="5850550" cy="3804190"/>
          </a:xfrm>
          <a:prstGeom prst="rect">
            <a:avLst/>
          </a:prstGeom>
          <a:noFill/>
        </p:spPr>
      </p:pic>
      <p:sp>
        <p:nvSpPr>
          <p:cNvPr id="11" name="TextBox 10">
            <a:extLst>
              <a:ext uri="{FF2B5EF4-FFF2-40B4-BE49-F238E27FC236}">
                <a16:creationId xmlns:a16="http://schemas.microsoft.com/office/drawing/2014/main" id="{2724DA48-A22B-52AF-EA3B-DA41F717FA6F}"/>
              </a:ext>
            </a:extLst>
          </p:cNvPr>
          <p:cNvSpPr txBox="1"/>
          <p:nvPr/>
        </p:nvSpPr>
        <p:spPr>
          <a:xfrm>
            <a:off x="6191250" y="1683316"/>
            <a:ext cx="5400000" cy="4616648"/>
          </a:xfrm>
          <a:prstGeom prst="rect">
            <a:avLst/>
          </a:prstGeom>
          <a:noFill/>
        </p:spPr>
        <p:txBody>
          <a:bodyPr wrap="square">
            <a:spAutoFit/>
          </a:bodyPr>
          <a:lstStyle/>
          <a:p>
            <a:r>
              <a:rPr lang="en-GB" sz="1050" b="1">
                <a:solidFill>
                  <a:srgbClr val="0E0E0E"/>
                </a:solidFill>
                <a:effectLst/>
                <a:latin typeface="Arial" panose="020B0604020202020204" pitchFamily="34" charset="0"/>
                <a:cs typeface="Arial" panose="020B0604020202020204" pitchFamily="34" charset="0"/>
              </a:rPr>
              <a:t>Poor Fit</a:t>
            </a:r>
            <a:r>
              <a:rPr lang="en-GB" sz="1050">
                <a:solidFill>
                  <a:srgbClr val="0E0E0E"/>
                </a:solidFill>
                <a:effectLst/>
                <a:latin typeface="Arial" panose="020B0604020202020204" pitchFamily="34" charset="0"/>
                <a:cs typeface="Arial" panose="020B0604020202020204" pitchFamily="34" charset="0"/>
              </a:rPr>
              <a:t>: A high </a:t>
            </a:r>
            <a:r>
              <a:rPr lang="el-GR" sz="1050">
                <a:solidFill>
                  <a:srgbClr val="0E0E0E"/>
                </a:solidFill>
                <a:effectLst/>
                <a:latin typeface="Arial" panose="020B0604020202020204" pitchFamily="34" charset="0"/>
                <a:cs typeface="Arial" panose="020B0604020202020204" pitchFamily="34" charset="0"/>
              </a:rPr>
              <a:t>χ² </a:t>
            </a:r>
            <a:r>
              <a:rPr lang="en-GB" sz="1050">
                <a:solidFill>
                  <a:srgbClr val="0E0E0E"/>
                </a:solidFill>
                <a:effectLst/>
                <a:latin typeface="Arial" panose="020B0604020202020204" pitchFamily="34" charset="0"/>
                <a:cs typeface="Arial" panose="020B0604020202020204" pitchFamily="34" charset="0"/>
              </a:rPr>
              <a:t>value typically means that the model does not fit the data well, as the residuals (differences between the model and observed data) are large compared to the expected uncertainties.</a:t>
            </a:r>
          </a:p>
          <a:p>
            <a:pPr>
              <a:spcBef>
                <a:spcPts val="900"/>
              </a:spcBef>
            </a:pPr>
            <a:r>
              <a:rPr lang="en-GB" sz="1050" b="1">
                <a:solidFill>
                  <a:srgbClr val="0E0E0E"/>
                </a:solidFill>
                <a:effectLst/>
                <a:latin typeface="Arial" panose="020B0604020202020204" pitchFamily="34" charset="0"/>
                <a:cs typeface="Arial" panose="020B0604020202020204" pitchFamily="34" charset="0"/>
              </a:rPr>
              <a:t>Model Mis-specification</a:t>
            </a:r>
            <a:r>
              <a:rPr lang="en-GB" sz="1050">
                <a:solidFill>
                  <a:srgbClr val="0E0E0E"/>
                </a:solidFill>
                <a:effectLst/>
                <a:latin typeface="Arial" panose="020B0604020202020204" pitchFamily="34" charset="0"/>
                <a:cs typeface="Arial" panose="020B0604020202020204" pitchFamily="34" charset="0"/>
              </a:rPr>
              <a:t>: It could suggest that the model you are using does not adequately represent the underlying process in the data. This might include missing variables, incorrect assumptions, or an inappropriate model form.</a:t>
            </a:r>
          </a:p>
          <a:p>
            <a:pPr>
              <a:spcBef>
                <a:spcPts val="900"/>
              </a:spcBef>
            </a:pPr>
            <a:r>
              <a:rPr lang="en-GB" sz="1050" b="1">
                <a:solidFill>
                  <a:srgbClr val="0E0E0E"/>
                </a:solidFill>
                <a:effectLst/>
                <a:latin typeface="Arial" panose="020B0604020202020204" pitchFamily="34" charset="0"/>
                <a:cs typeface="Arial" panose="020B0604020202020204" pitchFamily="34" charset="0"/>
              </a:rPr>
              <a:t>Underestimated Data Uncertainties</a:t>
            </a:r>
            <a:r>
              <a:rPr lang="en-GB" sz="1050">
                <a:solidFill>
                  <a:srgbClr val="0E0E0E"/>
                </a:solidFill>
                <a:effectLst/>
                <a:latin typeface="Arial" panose="020B0604020202020204" pitchFamily="34" charset="0"/>
                <a:cs typeface="Arial" panose="020B0604020202020204" pitchFamily="34" charset="0"/>
              </a:rPr>
              <a:t>: A high </a:t>
            </a:r>
            <a:r>
              <a:rPr lang="el-GR" sz="1050">
                <a:solidFill>
                  <a:srgbClr val="0E0E0E"/>
                </a:solidFill>
                <a:effectLst/>
                <a:latin typeface="Arial" panose="020B0604020202020204" pitchFamily="34" charset="0"/>
                <a:cs typeface="Arial" panose="020B0604020202020204" pitchFamily="34" charset="0"/>
              </a:rPr>
              <a:t>χ² </a:t>
            </a:r>
            <a:r>
              <a:rPr lang="en-GB" sz="1050">
                <a:solidFill>
                  <a:srgbClr val="0E0E0E"/>
                </a:solidFill>
                <a:effectLst/>
                <a:latin typeface="Arial" panose="020B0604020202020204" pitchFamily="34" charset="0"/>
                <a:cs typeface="Arial" panose="020B0604020202020204" pitchFamily="34" charset="0"/>
              </a:rPr>
              <a:t>can indicate that the data uncertainties (errors) are too small, causing the model to appear worse than it actually is.</a:t>
            </a:r>
          </a:p>
          <a:p>
            <a:pPr>
              <a:spcBef>
                <a:spcPts val="900"/>
              </a:spcBef>
            </a:pPr>
            <a:r>
              <a:rPr lang="en-GB" sz="1050" b="1">
                <a:solidFill>
                  <a:srgbClr val="0E0E0E"/>
                </a:solidFill>
                <a:effectLst/>
                <a:latin typeface="Arial" panose="020B0604020202020204" pitchFamily="34" charset="0"/>
                <a:cs typeface="Arial" panose="020B0604020202020204" pitchFamily="34" charset="0"/>
              </a:rPr>
              <a:t>Insufficient Model Complexity</a:t>
            </a:r>
            <a:r>
              <a:rPr lang="en-GB" sz="1050">
                <a:solidFill>
                  <a:srgbClr val="0E0E0E"/>
                </a:solidFill>
                <a:effectLst/>
                <a:latin typeface="Arial" panose="020B0604020202020204" pitchFamily="34" charset="0"/>
                <a:cs typeface="Arial" panose="020B0604020202020204" pitchFamily="34" charset="0"/>
              </a:rPr>
              <a:t>: If the model is too simple, it may not capture enough of the data’s complexity, leading to a poor fit and a high </a:t>
            </a:r>
            <a:r>
              <a:rPr lang="el-GR" sz="1050">
                <a:solidFill>
                  <a:srgbClr val="0E0E0E"/>
                </a:solidFill>
                <a:effectLst/>
                <a:latin typeface="Arial" panose="020B0604020202020204" pitchFamily="34" charset="0"/>
                <a:cs typeface="Arial" panose="020B0604020202020204" pitchFamily="34" charset="0"/>
              </a:rPr>
              <a:t>χ² </a:t>
            </a:r>
            <a:r>
              <a:rPr lang="en-GB" sz="1050">
                <a:solidFill>
                  <a:srgbClr val="0E0E0E"/>
                </a:solidFill>
                <a:effectLst/>
                <a:latin typeface="Arial" panose="020B0604020202020204" pitchFamily="34" charset="0"/>
                <a:cs typeface="Arial" panose="020B0604020202020204" pitchFamily="34" charset="0"/>
              </a:rPr>
              <a:t>value.</a:t>
            </a:r>
          </a:p>
          <a:p>
            <a:pPr>
              <a:spcBef>
                <a:spcPts val="900"/>
              </a:spcBef>
            </a:pPr>
            <a:r>
              <a:rPr lang="en-GB" sz="1050" b="1">
                <a:solidFill>
                  <a:srgbClr val="0E0E0E"/>
                </a:solidFill>
                <a:effectLst/>
                <a:latin typeface="Arial" panose="020B0604020202020204" pitchFamily="34" charset="0"/>
                <a:cs typeface="Arial" panose="020B0604020202020204" pitchFamily="34" charset="0"/>
              </a:rPr>
              <a:t>Overfitting (with too many parameters)</a:t>
            </a:r>
            <a:r>
              <a:rPr lang="en-GB" sz="1050">
                <a:solidFill>
                  <a:srgbClr val="0E0E0E"/>
                </a:solidFill>
                <a:effectLst/>
                <a:latin typeface="Arial" panose="020B0604020202020204" pitchFamily="34" charset="0"/>
                <a:cs typeface="Arial" panose="020B0604020202020204" pitchFamily="34" charset="0"/>
              </a:rPr>
              <a:t>: If the model has too many free parameters relative to the data, it might be overfitting, which can lead to a high </a:t>
            </a:r>
            <a:r>
              <a:rPr lang="el-GR" sz="1050">
                <a:solidFill>
                  <a:srgbClr val="0E0E0E"/>
                </a:solidFill>
                <a:effectLst/>
                <a:latin typeface="Arial" panose="020B0604020202020204" pitchFamily="34" charset="0"/>
                <a:cs typeface="Arial" panose="020B0604020202020204" pitchFamily="34" charset="0"/>
              </a:rPr>
              <a:t>χ², </a:t>
            </a:r>
            <a:r>
              <a:rPr lang="en-GB" sz="1050">
                <a:solidFill>
                  <a:srgbClr val="0E0E0E"/>
                </a:solidFill>
                <a:effectLst/>
                <a:latin typeface="Arial" panose="020B0604020202020204" pitchFamily="34" charset="0"/>
                <a:cs typeface="Arial" panose="020B0604020202020204" pitchFamily="34" charset="0"/>
              </a:rPr>
              <a:t>as the model starts to “chase” the noise in the data rather than the signal.</a:t>
            </a:r>
          </a:p>
          <a:p>
            <a:pPr>
              <a:spcBef>
                <a:spcPts val="900"/>
              </a:spcBef>
            </a:pPr>
            <a:r>
              <a:rPr lang="en-GB" sz="1050" b="1">
                <a:solidFill>
                  <a:srgbClr val="0E0E0E"/>
                </a:solidFill>
                <a:effectLst/>
                <a:latin typeface="Arial" panose="020B0604020202020204" pitchFamily="34" charset="0"/>
                <a:cs typeface="Arial" panose="020B0604020202020204" pitchFamily="34" charset="0"/>
              </a:rPr>
              <a:t>Large Deviations from Expected Values</a:t>
            </a:r>
            <a:r>
              <a:rPr lang="en-GB" sz="1050">
                <a:solidFill>
                  <a:srgbClr val="0E0E0E"/>
                </a:solidFill>
                <a:effectLst/>
                <a:latin typeface="Arial" panose="020B0604020202020204" pitchFamily="34" charset="0"/>
                <a:cs typeface="Arial" panose="020B0604020202020204" pitchFamily="34" charset="0"/>
              </a:rPr>
              <a:t>: A high </a:t>
            </a:r>
            <a:r>
              <a:rPr lang="el-GR" sz="1050">
                <a:solidFill>
                  <a:srgbClr val="0E0E0E"/>
                </a:solidFill>
                <a:effectLst/>
                <a:latin typeface="Arial" panose="020B0604020202020204" pitchFamily="34" charset="0"/>
                <a:cs typeface="Arial" panose="020B0604020202020204" pitchFamily="34" charset="0"/>
              </a:rPr>
              <a:t>χ² </a:t>
            </a:r>
            <a:r>
              <a:rPr lang="en-GB" sz="1050">
                <a:solidFill>
                  <a:srgbClr val="0E0E0E"/>
                </a:solidFill>
                <a:effectLst/>
                <a:latin typeface="Arial" panose="020B0604020202020204" pitchFamily="34" charset="0"/>
                <a:cs typeface="Arial" panose="020B0604020202020204" pitchFamily="34" charset="0"/>
              </a:rPr>
              <a:t>value can reflect large deviations between the predicted and observed values, which could indicate significant systematic errors or issues with the assumptions made during data collection or </a:t>
            </a:r>
            <a:r>
              <a:rPr lang="en-GB" sz="1050" err="1">
                <a:solidFill>
                  <a:srgbClr val="0E0E0E"/>
                </a:solidFill>
                <a:effectLst/>
                <a:latin typeface="Arial" panose="020B0604020202020204" pitchFamily="34" charset="0"/>
                <a:cs typeface="Arial" panose="020B0604020202020204" pitchFamily="34" charset="0"/>
              </a:rPr>
              <a:t>modeling</a:t>
            </a:r>
            <a:r>
              <a:rPr lang="en-GB" sz="1050">
                <a:solidFill>
                  <a:srgbClr val="0E0E0E"/>
                </a:solidFill>
                <a:effectLst/>
                <a:latin typeface="Arial" panose="020B0604020202020204" pitchFamily="34" charset="0"/>
                <a:cs typeface="Arial" panose="020B0604020202020204" pitchFamily="34" charset="0"/>
              </a:rPr>
              <a:t>.</a:t>
            </a:r>
          </a:p>
          <a:p>
            <a:pPr>
              <a:spcBef>
                <a:spcPts val="900"/>
              </a:spcBef>
            </a:pPr>
            <a:r>
              <a:rPr lang="en-GB" sz="1050" b="1">
                <a:solidFill>
                  <a:srgbClr val="0E0E0E"/>
                </a:solidFill>
                <a:effectLst/>
                <a:latin typeface="Arial" panose="020B0604020202020204" pitchFamily="34" charset="0"/>
                <a:cs typeface="Arial" panose="020B0604020202020204" pitchFamily="34" charset="0"/>
              </a:rPr>
              <a:t>High Degrees of Freedom</a:t>
            </a:r>
            <a:r>
              <a:rPr lang="en-GB" sz="1050">
                <a:solidFill>
                  <a:srgbClr val="0E0E0E"/>
                </a:solidFill>
                <a:effectLst/>
                <a:latin typeface="Arial" panose="020B0604020202020204" pitchFamily="34" charset="0"/>
                <a:cs typeface="Arial" panose="020B0604020202020204" pitchFamily="34" charset="0"/>
              </a:rPr>
              <a:t>: A high </a:t>
            </a:r>
            <a:r>
              <a:rPr lang="el-GR" sz="1050">
                <a:solidFill>
                  <a:srgbClr val="0E0E0E"/>
                </a:solidFill>
                <a:effectLst/>
                <a:latin typeface="Arial" panose="020B0604020202020204" pitchFamily="34" charset="0"/>
                <a:cs typeface="Arial" panose="020B0604020202020204" pitchFamily="34" charset="0"/>
              </a:rPr>
              <a:t>χ² </a:t>
            </a:r>
            <a:r>
              <a:rPr lang="en-GB" sz="1050">
                <a:solidFill>
                  <a:srgbClr val="0E0E0E"/>
                </a:solidFill>
                <a:effectLst/>
                <a:latin typeface="Arial" panose="020B0604020202020204" pitchFamily="34" charset="0"/>
                <a:cs typeface="Arial" panose="020B0604020202020204" pitchFamily="34" charset="0"/>
              </a:rPr>
              <a:t>could also be expected in models with many data points, especially if the degrees of freedom (</a:t>
            </a:r>
            <a:r>
              <a:rPr lang="en-GB" sz="1050" err="1">
                <a:solidFill>
                  <a:srgbClr val="0E0E0E"/>
                </a:solidFill>
                <a:effectLst/>
                <a:latin typeface="Arial" panose="020B0604020202020204" pitchFamily="34" charset="0"/>
                <a:cs typeface="Arial" panose="020B0604020202020204" pitchFamily="34" charset="0"/>
              </a:rPr>
              <a:t>dof</a:t>
            </a:r>
            <a:r>
              <a:rPr lang="en-GB" sz="1050">
                <a:solidFill>
                  <a:srgbClr val="0E0E0E"/>
                </a:solidFill>
                <a:effectLst/>
                <a:latin typeface="Arial" panose="020B0604020202020204" pitchFamily="34" charset="0"/>
                <a:cs typeface="Arial" panose="020B0604020202020204" pitchFamily="34" charset="0"/>
              </a:rPr>
              <a:t>) is large, but the degree of mismatch is still significant, making the </a:t>
            </a:r>
            <a:r>
              <a:rPr lang="el-GR" sz="1050">
                <a:solidFill>
                  <a:srgbClr val="0E0E0E"/>
                </a:solidFill>
                <a:effectLst/>
                <a:latin typeface="Arial" panose="020B0604020202020204" pitchFamily="34" charset="0"/>
                <a:cs typeface="Arial" panose="020B0604020202020204" pitchFamily="34" charset="0"/>
              </a:rPr>
              <a:t>χ² </a:t>
            </a:r>
            <a:r>
              <a:rPr lang="en-GB" sz="1050">
                <a:solidFill>
                  <a:srgbClr val="0E0E0E"/>
                </a:solidFill>
                <a:effectLst/>
                <a:latin typeface="Arial" panose="020B0604020202020204" pitchFamily="34" charset="0"/>
                <a:cs typeface="Arial" panose="020B0604020202020204" pitchFamily="34" charset="0"/>
              </a:rPr>
              <a:t>large despite a large </a:t>
            </a:r>
            <a:r>
              <a:rPr lang="en-GB" sz="1050" err="1">
                <a:solidFill>
                  <a:srgbClr val="0E0E0E"/>
                </a:solidFill>
                <a:effectLst/>
                <a:latin typeface="Arial" panose="020B0604020202020204" pitchFamily="34" charset="0"/>
                <a:cs typeface="Arial" panose="020B0604020202020204" pitchFamily="34" charset="0"/>
              </a:rPr>
              <a:t>dof</a:t>
            </a:r>
            <a:r>
              <a:rPr lang="en-GB" sz="1050">
                <a:solidFill>
                  <a:srgbClr val="0E0E0E"/>
                </a:solidFill>
                <a:effectLst/>
                <a:latin typeface="Arial" panose="020B0604020202020204" pitchFamily="34" charset="0"/>
                <a:cs typeface="Arial" panose="020B0604020202020204" pitchFamily="34" charset="0"/>
              </a:rPr>
              <a:t>.</a:t>
            </a:r>
          </a:p>
          <a:p>
            <a:pPr>
              <a:spcBef>
                <a:spcPts val="900"/>
              </a:spcBef>
            </a:pPr>
            <a:r>
              <a:rPr lang="en-GB" sz="1050" b="1">
                <a:solidFill>
                  <a:srgbClr val="0E0E0E"/>
                </a:solidFill>
                <a:effectLst/>
                <a:latin typeface="Arial" panose="020B0604020202020204" pitchFamily="34" charset="0"/>
                <a:cs typeface="Arial" panose="020B0604020202020204" pitchFamily="34" charset="0"/>
              </a:rPr>
              <a:t>Poor Predictive Power</a:t>
            </a:r>
            <a:r>
              <a:rPr lang="en-GB" sz="1050">
                <a:solidFill>
                  <a:srgbClr val="0E0E0E"/>
                </a:solidFill>
                <a:effectLst/>
                <a:latin typeface="Arial" panose="020B0604020202020204" pitchFamily="34" charset="0"/>
                <a:cs typeface="Arial" panose="020B0604020202020204" pitchFamily="34" charset="0"/>
              </a:rPr>
              <a:t>: If your model cannot make accurate predictions (based on the chi-squared value), it suggests that the model is not well-suited to predict new data or that important factors are missing.</a:t>
            </a:r>
          </a:p>
        </p:txBody>
      </p:sp>
    </p:spTree>
    <p:extLst>
      <p:ext uri="{BB962C8B-B14F-4D97-AF65-F5344CB8AC3E}">
        <p14:creationId xmlns:p14="http://schemas.microsoft.com/office/powerpoint/2010/main" val="3979343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F3AA-71E5-D61E-2FD1-EC3B4983F812}"/>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6A470958-DE41-F4B7-13E0-C2D2E2FC48DA}"/>
              </a:ext>
            </a:extLst>
          </p:cNvPr>
          <p:cNvSpPr>
            <a:spLocks noGrp="1"/>
          </p:cNvSpPr>
          <p:nvPr>
            <p:ph type="dt" sz="half" idx="10"/>
          </p:nvPr>
        </p:nvSpPr>
        <p:spPr/>
        <p:txBody>
          <a:bodyPr/>
          <a:lstStyle/>
          <a:p>
            <a:fld id="{C47C2547-0B26-4181-9958-0F74634B97A1}" type="datetime1">
              <a:rPr lang="de-CH" noProof="0" smtClean="0"/>
              <a:t>11.12.24</a:t>
            </a:fld>
            <a:endParaRPr lang="de-CH" noProof="0"/>
          </a:p>
        </p:txBody>
      </p:sp>
      <p:sp>
        <p:nvSpPr>
          <p:cNvPr id="4" name="Footer Placeholder 3">
            <a:extLst>
              <a:ext uri="{FF2B5EF4-FFF2-40B4-BE49-F238E27FC236}">
                <a16:creationId xmlns:a16="http://schemas.microsoft.com/office/drawing/2014/main" id="{05D8D591-95C6-3B8B-8363-BDD64AF90319}"/>
              </a:ext>
            </a:extLst>
          </p:cNvPr>
          <p:cNvSpPr>
            <a:spLocks noGrp="1"/>
          </p:cNvSpPr>
          <p:nvPr>
            <p:ph type="ftr" sz="quarter" idx="11"/>
          </p:nvPr>
        </p:nvSpPr>
        <p:spPr/>
        <p:txBody>
          <a:bodyPr/>
          <a:lstStyle/>
          <a:p>
            <a:r>
              <a:rPr lang="de-DE" noProof="0"/>
              <a:t>Organisationseinheit verbal</a:t>
            </a:r>
            <a:endParaRPr lang="de-CH" noProof="0"/>
          </a:p>
        </p:txBody>
      </p:sp>
      <p:sp>
        <p:nvSpPr>
          <p:cNvPr id="5" name="Slide Number Placeholder 4">
            <a:extLst>
              <a:ext uri="{FF2B5EF4-FFF2-40B4-BE49-F238E27FC236}">
                <a16:creationId xmlns:a16="http://schemas.microsoft.com/office/drawing/2014/main" id="{5C734B97-C888-949A-7535-A50E11831AC0}"/>
              </a:ext>
            </a:extLst>
          </p:cNvPr>
          <p:cNvSpPr>
            <a:spLocks noGrp="1"/>
          </p:cNvSpPr>
          <p:nvPr>
            <p:ph type="sldNum" sz="quarter" idx="12"/>
          </p:nvPr>
        </p:nvSpPr>
        <p:spPr/>
        <p:txBody>
          <a:bodyPr/>
          <a:lstStyle/>
          <a:p>
            <a:fld id="{5ACA52AF-F19D-405C-AD5F-7D94B96A5CC3}" type="slidenum">
              <a:rPr lang="de-CH" noProof="0" smtClean="0"/>
              <a:t>33</a:t>
            </a:fld>
            <a:endParaRPr lang="de-CH" noProof="0"/>
          </a:p>
        </p:txBody>
      </p:sp>
      <p:pic>
        <p:nvPicPr>
          <p:cNvPr id="9" name="Picture Placeholder 8" descr="A graph of a graph with red and blue squares&#10;&#10;Description automatically generated">
            <a:extLst>
              <a:ext uri="{FF2B5EF4-FFF2-40B4-BE49-F238E27FC236}">
                <a16:creationId xmlns:a16="http://schemas.microsoft.com/office/drawing/2014/main" id="{4BA2B267-1D3D-EC66-A829-99BE9037F0EB}"/>
              </a:ext>
            </a:extLst>
          </p:cNvPr>
          <p:cNvPicPr>
            <a:picLocks noGrp="1" noChangeAspect="1"/>
          </p:cNvPicPr>
          <p:nvPr>
            <p:ph type="pic" sz="quarter" idx="13"/>
          </p:nvPr>
        </p:nvPicPr>
        <p:blipFill>
          <a:blip r:embed="rId2"/>
          <a:srcRect t="25209" b="25209"/>
          <a:stretch/>
        </p:blipFill>
        <p:spPr>
          <a:xfrm>
            <a:off x="3456804" y="1412874"/>
            <a:ext cx="5278065" cy="4860000"/>
          </a:xfrm>
        </p:spPr>
      </p:pic>
    </p:spTree>
    <p:extLst>
      <p:ext uri="{BB962C8B-B14F-4D97-AF65-F5344CB8AC3E}">
        <p14:creationId xmlns:p14="http://schemas.microsoft.com/office/powerpoint/2010/main" val="2599034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6CBF1-71C8-8FE9-9EB1-2FAA7C476E00}"/>
              </a:ext>
            </a:extLst>
          </p:cNvPr>
          <p:cNvSpPr>
            <a:spLocks noGrp="1"/>
          </p:cNvSpPr>
          <p:nvPr>
            <p:ph type="title"/>
          </p:nvPr>
        </p:nvSpPr>
        <p:spPr/>
        <p:txBody>
          <a:bodyPr/>
          <a:lstStyle/>
          <a:p>
            <a:r>
              <a:rPr lang="en-US">
                <a:cs typeface="Arial"/>
              </a:rPr>
              <a:t>Principal Component Analysis</a:t>
            </a:r>
            <a:endParaRPr lang="en-US"/>
          </a:p>
        </p:txBody>
      </p:sp>
      <p:sp>
        <p:nvSpPr>
          <p:cNvPr id="3" name="Date Placeholder 2">
            <a:extLst>
              <a:ext uri="{FF2B5EF4-FFF2-40B4-BE49-F238E27FC236}">
                <a16:creationId xmlns:a16="http://schemas.microsoft.com/office/drawing/2014/main" id="{80D7B7EA-8DDE-0F49-2ADB-0B510D45EA32}"/>
              </a:ext>
            </a:extLst>
          </p:cNvPr>
          <p:cNvSpPr>
            <a:spLocks noGrp="1"/>
          </p:cNvSpPr>
          <p:nvPr>
            <p:ph type="dt" sz="half" idx="10"/>
          </p:nvPr>
        </p:nvSpPr>
        <p:spPr/>
        <p:txBody>
          <a:bodyPr/>
          <a:lstStyle/>
          <a:p>
            <a:fld id="{C47C2547-0B26-4181-9958-0F74634B97A1}" type="datetime1">
              <a:rPr lang="de-CH" noProof="0" smtClean="0"/>
              <a:t>11.12.24</a:t>
            </a:fld>
            <a:endParaRPr lang="de-CH" noProof="0"/>
          </a:p>
        </p:txBody>
      </p:sp>
      <p:sp>
        <p:nvSpPr>
          <p:cNvPr id="4" name="Footer Placeholder 3">
            <a:extLst>
              <a:ext uri="{FF2B5EF4-FFF2-40B4-BE49-F238E27FC236}">
                <a16:creationId xmlns:a16="http://schemas.microsoft.com/office/drawing/2014/main" id="{3B116927-CF43-D2BB-9748-7A90DE183764}"/>
              </a:ext>
            </a:extLst>
          </p:cNvPr>
          <p:cNvSpPr>
            <a:spLocks noGrp="1"/>
          </p:cNvSpPr>
          <p:nvPr>
            <p:ph type="ftr" sz="quarter" idx="11"/>
          </p:nvPr>
        </p:nvSpPr>
        <p:spPr/>
        <p:txBody>
          <a:bodyPr/>
          <a:lstStyle/>
          <a:p>
            <a:r>
              <a:rPr lang="de-DE" noProof="0"/>
              <a:t>Organisationseinheit verbal</a:t>
            </a:r>
            <a:endParaRPr lang="de-CH" noProof="0"/>
          </a:p>
        </p:txBody>
      </p:sp>
      <p:sp>
        <p:nvSpPr>
          <p:cNvPr id="5" name="Slide Number Placeholder 4">
            <a:extLst>
              <a:ext uri="{FF2B5EF4-FFF2-40B4-BE49-F238E27FC236}">
                <a16:creationId xmlns:a16="http://schemas.microsoft.com/office/drawing/2014/main" id="{CE948385-229A-8AE7-1E34-E9E1BA37D065}"/>
              </a:ext>
            </a:extLst>
          </p:cNvPr>
          <p:cNvSpPr>
            <a:spLocks noGrp="1"/>
          </p:cNvSpPr>
          <p:nvPr>
            <p:ph type="sldNum" sz="quarter" idx="12"/>
          </p:nvPr>
        </p:nvSpPr>
        <p:spPr/>
        <p:txBody>
          <a:bodyPr/>
          <a:lstStyle/>
          <a:p>
            <a:fld id="{5ACA52AF-F19D-405C-AD5F-7D94B96A5CC3}" type="slidenum">
              <a:rPr lang="de-CH" noProof="0" smtClean="0"/>
              <a:t>34</a:t>
            </a:fld>
            <a:endParaRPr lang="de-CH" noProof="0"/>
          </a:p>
        </p:txBody>
      </p:sp>
      <p:pic>
        <p:nvPicPr>
          <p:cNvPr id="7" name="Picture Placeholder 6">
            <a:extLst>
              <a:ext uri="{FF2B5EF4-FFF2-40B4-BE49-F238E27FC236}">
                <a16:creationId xmlns:a16="http://schemas.microsoft.com/office/drawing/2014/main" id="{FAE02D1D-B26D-7744-1D7B-0810B8FB3E92}"/>
              </a:ext>
            </a:extLst>
          </p:cNvPr>
          <p:cNvPicPr>
            <a:picLocks noGrp="1" noChangeAspect="1"/>
          </p:cNvPicPr>
          <p:nvPr>
            <p:ph type="pic" sz="quarter" idx="13"/>
          </p:nvPr>
        </p:nvPicPr>
        <p:blipFill>
          <a:blip r:embed="rId2"/>
          <a:srcRect t="10367" b="10367"/>
          <a:stretch/>
        </p:blipFill>
        <p:spPr/>
      </p:pic>
    </p:spTree>
    <p:extLst>
      <p:ext uri="{BB962C8B-B14F-4D97-AF65-F5344CB8AC3E}">
        <p14:creationId xmlns:p14="http://schemas.microsoft.com/office/powerpoint/2010/main" val="602166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FE22A1-56F7-4FF9-8A90-D307E67331DC}"/>
              </a:ext>
            </a:extLst>
          </p:cNvPr>
          <p:cNvSpPr>
            <a:spLocks noGrp="1"/>
          </p:cNvSpPr>
          <p:nvPr>
            <p:ph type="title"/>
          </p:nvPr>
        </p:nvSpPr>
        <p:spPr/>
        <p:txBody>
          <a:bodyPr/>
          <a:lstStyle/>
          <a:p>
            <a:r>
              <a:rPr lang="de-DE"/>
              <a:t>Background</a:t>
            </a:r>
          </a:p>
        </p:txBody>
      </p:sp>
      <p:sp>
        <p:nvSpPr>
          <p:cNvPr id="3"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7" y="886798"/>
            <a:ext cx="5364163" cy="5635646"/>
          </a:xfrm>
        </p:spPr>
        <p:txBody>
          <a:bodyPr vert="horz" lIns="0" tIns="0" rIns="0" bIns="0" rtlCol="0" anchor="t">
            <a:noAutofit/>
          </a:bodyPr>
          <a:lstStyle/>
          <a:p>
            <a:pPr marL="0" indent="0">
              <a:buNone/>
            </a:pPr>
            <a:r>
              <a:rPr lang="de-DE" b="1">
                <a:solidFill>
                  <a:srgbClr val="0E0E0E"/>
                </a:solidFill>
                <a:effectLst/>
                <a:latin typeface="Arial" panose="020B0604020202020204" pitchFamily="34" charset="0"/>
                <a:cs typeface="Arial" panose="020B0604020202020204" pitchFamily="34" charset="0"/>
              </a:rPr>
              <a:t>Overview</a:t>
            </a:r>
            <a:r>
              <a:rPr lang="de-DE">
                <a:solidFill>
                  <a:srgbClr val="0E0E0E"/>
                </a:solidFill>
                <a:effectLst/>
                <a:latin typeface="Arial" panose="020B0604020202020204" pitchFamily="34" charset="0"/>
                <a:cs typeface="Arial" panose="020B0604020202020204" pitchFamily="34" charset="0"/>
              </a:rPr>
              <a:t>: Analysis of fire </a:t>
            </a:r>
            <a:r>
              <a:rPr lang="de-DE" err="1">
                <a:solidFill>
                  <a:srgbClr val="0E0E0E"/>
                </a:solidFill>
                <a:effectLst/>
                <a:latin typeface="Arial" panose="020B0604020202020204" pitchFamily="34" charset="0"/>
                <a:cs typeface="Arial" panose="020B0604020202020204" pitchFamily="34" charset="0"/>
              </a:rPr>
              <a:t>spots</a:t>
            </a:r>
            <a:r>
              <a:rPr lang="de-DE">
                <a:solidFill>
                  <a:srgbClr val="0E0E0E"/>
                </a:solidFill>
                <a:effectLst/>
                <a:latin typeface="Arial" panose="020B0604020202020204" pitchFamily="34" charset="0"/>
                <a:cs typeface="Arial" panose="020B0604020202020204" pitchFamily="34" charset="0"/>
              </a:rPr>
              <a:t> in Brazil over 10 years.</a:t>
            </a:r>
          </a:p>
          <a:p>
            <a:pPr marL="0" indent="0">
              <a:buNone/>
            </a:pPr>
            <a:r>
              <a:rPr lang="de-DE" b="1" err="1">
                <a:solidFill>
                  <a:srgbClr val="0E0E0E"/>
                </a:solidFill>
                <a:effectLst/>
                <a:latin typeface="Arial" panose="020B0604020202020204" pitchFamily="34" charset="0"/>
                <a:cs typeface="Arial" panose="020B0604020202020204" pitchFamily="34" charset="0"/>
              </a:rPr>
              <a:t>Significance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Wildfires</a:t>
            </a:r>
            <a:r>
              <a:rPr lang="de-DE">
                <a:solidFill>
                  <a:srgbClr val="0E0E0E"/>
                </a:solidFill>
                <a:effectLst/>
                <a:latin typeface="Arial" panose="020B0604020202020204" pitchFamily="34" charset="0"/>
                <a:cs typeface="Arial" panose="020B0604020202020204" pitchFamily="34" charset="0"/>
              </a:rPr>
              <a:t> are </a:t>
            </a:r>
            <a:r>
              <a:rPr lang="de-DE" err="1">
                <a:solidFill>
                  <a:srgbClr val="0E0E0E"/>
                </a:solidFill>
                <a:effectLst/>
                <a:latin typeface="Arial" panose="020B0604020202020204" pitchFamily="34" charset="0"/>
                <a:cs typeface="Arial" panose="020B0604020202020204" pitchFamily="34" charset="0"/>
              </a:rPr>
              <a:t>devestating</a:t>
            </a:r>
            <a:r>
              <a:rPr lang="de-DE">
                <a:solidFill>
                  <a:srgbClr val="0E0E0E"/>
                </a:solidFill>
                <a:effectLst/>
                <a:latin typeface="Arial" panose="020B0604020202020204" pitchFamily="34" charset="0"/>
                <a:cs typeface="Arial" panose="020B0604020202020204" pitchFamily="34" charset="0"/>
              </a:rPr>
              <a:t> natural </a:t>
            </a:r>
            <a:r>
              <a:rPr lang="de-DE" err="1">
                <a:solidFill>
                  <a:srgbClr val="0E0E0E"/>
                </a:solidFill>
                <a:effectLst/>
                <a:latin typeface="Arial" panose="020B0604020202020204" pitchFamily="34" charset="0"/>
                <a:cs typeface="Arial" panose="020B0604020202020204" pitchFamily="34" charset="0"/>
              </a:rPr>
              <a:t>disasters</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intensified</a:t>
            </a:r>
            <a:r>
              <a:rPr lang="de-DE">
                <a:solidFill>
                  <a:srgbClr val="0E0E0E"/>
                </a:solidFill>
                <a:effectLst/>
                <a:latin typeface="Arial" panose="020B0604020202020204" pitchFamily="34" charset="0"/>
                <a:cs typeface="Arial" panose="020B0604020202020204" pitchFamily="34" charset="0"/>
              </a:rPr>
              <a:t> by climate change.</a:t>
            </a:r>
          </a:p>
          <a:p>
            <a:pPr marL="0" indent="0">
              <a:spcBef>
                <a:spcPts val="900"/>
              </a:spcBef>
              <a:buNone/>
            </a:pPr>
            <a:r>
              <a:rPr lang="de-DE" err="1">
                <a:solidFill>
                  <a:srgbClr val="0E0E0E"/>
                </a:solidFill>
                <a:effectLst/>
                <a:latin typeface="Arial" panose="020B0604020202020204" pitchFamily="34" charset="0"/>
                <a:cs typeface="Arial" panose="020B0604020202020204" pitchFamily="34" charset="0"/>
              </a:rPr>
              <a:t>Particularly</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impactful</a:t>
            </a:r>
            <a:r>
              <a:rPr lang="de-DE">
                <a:solidFill>
                  <a:srgbClr val="0E0E0E"/>
                </a:solidFill>
                <a:effectLst/>
                <a:latin typeface="Arial" panose="020B0604020202020204" pitchFamily="34" charset="0"/>
                <a:cs typeface="Arial" panose="020B0604020202020204" pitchFamily="34" charset="0"/>
              </a:rPr>
              <a:t> in </a:t>
            </a:r>
            <a:r>
              <a:rPr lang="de-DE" err="1">
                <a:solidFill>
                  <a:srgbClr val="0E0E0E"/>
                </a:solidFill>
                <a:effectLst/>
                <a:latin typeface="Arial" panose="020B0604020202020204" pitchFamily="34" charset="0"/>
                <a:cs typeface="Arial" panose="020B0604020202020204" pitchFamily="34" charset="0"/>
              </a:rPr>
              <a:t>regions</a:t>
            </a:r>
            <a:r>
              <a:rPr lang="de-DE">
                <a:solidFill>
                  <a:srgbClr val="0E0E0E"/>
                </a:solidFill>
                <a:effectLst/>
                <a:latin typeface="Arial" panose="020B0604020202020204" pitchFamily="34" charset="0"/>
                <a:cs typeface="Arial" panose="020B0604020202020204" pitchFamily="34" charset="0"/>
              </a:rPr>
              <a:t> like Brazil, home to </a:t>
            </a:r>
            <a:r>
              <a:rPr lang="de-DE" err="1">
                <a:solidFill>
                  <a:srgbClr val="0E0E0E"/>
                </a:solidFill>
                <a:effectLst/>
                <a:latin typeface="Arial" panose="020B0604020202020204" pitchFamily="34" charset="0"/>
                <a:cs typeface="Arial" panose="020B0604020202020204" pitchFamily="34" charset="0"/>
              </a:rPr>
              <a:t>unique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ecosystems</a:t>
            </a:r>
            <a:r>
              <a:rPr lang="de-DE">
                <a:solidFill>
                  <a:srgbClr val="0E0E0E"/>
                </a:solidFill>
                <a:effectLst/>
                <a:latin typeface="Arial" panose="020B0604020202020204" pitchFamily="34" charset="0"/>
                <a:cs typeface="Arial" panose="020B0604020202020204" pitchFamily="34" charset="0"/>
              </a:rPr>
              <a:t>.</a:t>
            </a:r>
          </a:p>
          <a:p>
            <a:pPr marL="0" indent="0">
              <a:spcBef>
                <a:spcPts val="900"/>
              </a:spcBef>
              <a:buNone/>
            </a:pPr>
            <a:r>
              <a:rPr lang="de-DE" b="1">
                <a:solidFill>
                  <a:srgbClr val="0E0E0E"/>
                </a:solidFill>
                <a:effectLst/>
                <a:latin typeface="Arial" panose="020B0604020202020204" pitchFamily="34" charset="0"/>
                <a:cs typeface="Arial" panose="020B0604020202020204" pitchFamily="34" charset="0"/>
              </a:rPr>
              <a:t>Data</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Historical</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records</a:t>
            </a:r>
            <a:r>
              <a:rPr lang="de-DE">
                <a:solidFill>
                  <a:srgbClr val="0E0E0E"/>
                </a:solidFill>
                <a:effectLst/>
                <a:latin typeface="Arial" panose="020B0604020202020204" pitchFamily="34" charset="0"/>
                <a:cs typeface="Arial" panose="020B0604020202020204" pitchFamily="34" charset="0"/>
              </a:rPr>
              <a:t> of 22 </a:t>
            </a:r>
            <a:r>
              <a:rPr lang="de-DE" err="1">
                <a:solidFill>
                  <a:srgbClr val="0E0E0E"/>
                </a:solidFill>
                <a:effectLst/>
                <a:latin typeface="Arial" panose="020B0604020202020204" pitchFamily="34" charset="0"/>
                <a:cs typeface="Arial" panose="020B0604020202020204" pitchFamily="34" charset="0"/>
              </a:rPr>
              <a:t>million</a:t>
            </a:r>
            <a:r>
              <a:rPr lang="de-DE">
                <a:solidFill>
                  <a:srgbClr val="0E0E0E"/>
                </a:solidFill>
                <a:effectLst/>
                <a:latin typeface="Arial" panose="020B0604020202020204" pitchFamily="34" charset="0"/>
                <a:cs typeface="Arial" panose="020B0604020202020204" pitchFamily="34" charset="0"/>
              </a:rPr>
              <a:t> fire </a:t>
            </a:r>
            <a:r>
              <a:rPr lang="de-DE" err="1">
                <a:solidFill>
                  <a:srgbClr val="0E0E0E"/>
                </a:solidFill>
                <a:effectLst/>
                <a:latin typeface="Arial" panose="020B0604020202020204" pitchFamily="34" charset="0"/>
                <a:cs typeface="Arial" panose="020B0604020202020204" pitchFamily="34" charset="0"/>
              </a:rPr>
              <a:t>spots</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detected</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across</a:t>
            </a:r>
            <a:r>
              <a:rPr lang="de-DE">
                <a:solidFill>
                  <a:srgbClr val="0E0E0E"/>
                </a:solidFill>
                <a:effectLst/>
                <a:latin typeface="Arial" panose="020B0604020202020204" pitchFamily="34" charset="0"/>
                <a:cs typeface="Arial" panose="020B0604020202020204" pitchFamily="34" charset="0"/>
              </a:rPr>
              <a:t> Brazil.</a:t>
            </a:r>
          </a:p>
          <a:p>
            <a:pPr marL="0" indent="0">
              <a:spcBef>
                <a:spcPts val="900"/>
              </a:spcBef>
              <a:buNone/>
            </a:pPr>
            <a:r>
              <a:rPr lang="de-DE">
                <a:solidFill>
                  <a:srgbClr val="0E0E0E"/>
                </a:solidFill>
                <a:effectLst/>
                <a:latin typeface="Arial" panose="020B0604020202020204" pitchFamily="34" charset="0"/>
                <a:cs typeface="Arial" panose="020B0604020202020204" pitchFamily="34" charset="0"/>
              </a:rPr>
              <a:t>Focus on </a:t>
            </a:r>
            <a:r>
              <a:rPr lang="de-DE" b="1">
                <a:solidFill>
                  <a:srgbClr val="0E0E0E"/>
                </a:solidFill>
                <a:effectLst/>
                <a:latin typeface="Arial" panose="020B0604020202020204" pitchFamily="34" charset="0"/>
                <a:cs typeface="Arial" panose="020B0604020202020204" pitchFamily="34" charset="0"/>
              </a:rPr>
              <a:t>Amazonia</a:t>
            </a:r>
            <a:r>
              <a:rPr lang="de-DE" b="1">
                <a:solidFill>
                  <a:srgbClr val="0E0E0E"/>
                </a:solidFill>
                <a:latin typeface="Arial" panose="020B0604020202020204" pitchFamily="34" charset="0"/>
                <a:cs typeface="Arial" panose="020B0604020202020204" pitchFamily="34" charset="0"/>
              </a:rPr>
              <a:t> </a:t>
            </a:r>
            <a:r>
              <a:rPr lang="de-DE">
                <a:solidFill>
                  <a:srgbClr val="0E0E0E"/>
                </a:solidFill>
                <a:effectLst/>
                <a:latin typeface="Arial" panose="020B0604020202020204" pitchFamily="34" charset="0"/>
                <a:cs typeface="Arial" panose="020B0604020202020204" pitchFamily="34" charset="0"/>
              </a:rPr>
              <a:t>the heart of the world’s </a:t>
            </a:r>
            <a:r>
              <a:rPr lang="de-DE" err="1">
                <a:solidFill>
                  <a:srgbClr val="0E0E0E"/>
                </a:solidFill>
                <a:effectLst/>
                <a:latin typeface="Arial" panose="020B0604020202020204" pitchFamily="34" charset="0"/>
                <a:cs typeface="Arial" panose="020B0604020202020204" pitchFamily="34" charset="0"/>
              </a:rPr>
              <a:t>largest</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rainforest</a:t>
            </a:r>
            <a:r>
              <a:rPr lang="de-DE">
                <a:solidFill>
                  <a:srgbClr val="0E0E0E"/>
                </a:solidFill>
                <a:effectLst/>
                <a:latin typeface="Arial" panose="020B0604020202020204" pitchFamily="34" charset="0"/>
                <a:cs typeface="Arial" panose="020B0604020202020204" pitchFamily="34" charset="0"/>
              </a:rPr>
              <a:t>.</a:t>
            </a:r>
          </a:p>
          <a:p>
            <a:pPr marL="0" indent="0">
              <a:spcBef>
                <a:spcPts val="900"/>
              </a:spcBef>
              <a:buNone/>
            </a:pPr>
            <a:r>
              <a:rPr lang="de-DE" b="1">
                <a:solidFill>
                  <a:srgbClr val="0E0E0E"/>
                </a:solidFill>
                <a:effectLst/>
                <a:latin typeface="Arial" panose="020B0604020202020204" pitchFamily="34" charset="0"/>
                <a:cs typeface="Arial" panose="020B0604020202020204" pitchFamily="34" charset="0"/>
              </a:rPr>
              <a:t>Objective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Spatio-temporal</a:t>
            </a:r>
            <a:r>
              <a:rPr lang="de-DE">
                <a:solidFill>
                  <a:srgbClr val="0E0E0E"/>
                </a:solidFill>
                <a:effectLst/>
                <a:latin typeface="Arial" panose="020B0604020202020204" pitchFamily="34" charset="0"/>
                <a:cs typeface="Arial" panose="020B0604020202020204" pitchFamily="34" charset="0"/>
              </a:rPr>
              <a:t> modeling using </a:t>
            </a:r>
            <a:r>
              <a:rPr lang="de-DE" err="1">
                <a:solidFill>
                  <a:srgbClr val="0E0E0E"/>
                </a:solidFill>
                <a:effectLst/>
                <a:latin typeface="Arial" panose="020B0604020202020204" pitchFamily="34" charset="0"/>
                <a:cs typeface="Arial" panose="020B0604020202020204" pitchFamily="34" charset="0"/>
              </a:rPr>
              <a:t>Bayesian</a:t>
            </a:r>
            <a:r>
              <a:rPr lang="de-DE">
                <a:solidFill>
                  <a:srgbClr val="0E0E0E"/>
                </a:solidFill>
                <a:effectLst/>
                <a:latin typeface="Arial" panose="020B0604020202020204" pitchFamily="34" charset="0"/>
                <a:cs typeface="Arial" panose="020B0604020202020204" pitchFamily="34" charset="0"/>
              </a:rPr>
              <a:t> frameworks.</a:t>
            </a:r>
          </a:p>
          <a:p>
            <a:pPr marL="0" indent="0">
              <a:spcBef>
                <a:spcPts val="900"/>
              </a:spcBef>
              <a:buNone/>
            </a:pPr>
            <a:r>
              <a:rPr lang="de-DE" err="1">
                <a:solidFill>
                  <a:srgbClr val="0E0E0E"/>
                </a:solidFill>
                <a:effectLst/>
                <a:latin typeface="Arial" panose="020B0604020202020204" pitchFamily="34" charset="0"/>
                <a:cs typeface="Arial" panose="020B0604020202020204" pitchFamily="34" charset="0"/>
              </a:rPr>
              <a:t>Incorporates</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meteorological</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factors</a:t>
            </a:r>
            <a:r>
              <a:rPr lang="de-DE">
                <a:solidFill>
                  <a:srgbClr val="0E0E0E"/>
                </a:solidFill>
                <a:effectLst/>
                <a:latin typeface="Arial" panose="020B0604020202020204" pitchFamily="34" charset="0"/>
                <a:cs typeface="Arial" panose="020B0604020202020204" pitchFamily="34" charset="0"/>
              </a:rPr>
              <a:t> (e.g., </a:t>
            </a:r>
            <a:r>
              <a:rPr lang="de-DE" err="1">
                <a:solidFill>
                  <a:srgbClr val="0E0E0E"/>
                </a:solidFill>
                <a:effectLst/>
                <a:latin typeface="Arial" panose="020B0604020202020204" pitchFamily="34" charset="0"/>
                <a:cs typeface="Arial" panose="020B0604020202020204" pitchFamily="34" charset="0"/>
              </a:rPr>
              <a:t>temperature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humidity</a:t>
            </a:r>
            <a:r>
              <a:rPr lang="de-DE">
                <a:solidFill>
                  <a:srgbClr val="0E0E0E"/>
                </a:solidFill>
                <a:effectLst/>
                <a:latin typeface="Arial" panose="020B0604020202020204" pitchFamily="34" charset="0"/>
                <a:cs typeface="Arial" panose="020B0604020202020204" pitchFamily="34" charset="0"/>
              </a:rPr>
              <a:t>) and human </a:t>
            </a:r>
            <a:r>
              <a:rPr lang="de-DE" err="1">
                <a:solidFill>
                  <a:srgbClr val="0E0E0E"/>
                </a:solidFill>
                <a:effectLst/>
                <a:latin typeface="Arial" panose="020B0604020202020204" pitchFamily="34" charset="0"/>
                <a:cs typeface="Arial" panose="020B0604020202020204" pitchFamily="34" charset="0"/>
              </a:rPr>
              <a:t>activities</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land-use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transitions</a:t>
            </a:r>
            <a:r>
              <a:rPr lang="de-DE">
                <a:solidFill>
                  <a:srgbClr val="0E0E0E"/>
                </a:solidFill>
                <a:effectLst/>
                <a:latin typeface="Arial" panose="020B0604020202020204" pitchFamily="34" charset="0"/>
                <a:cs typeface="Arial" panose="020B0604020202020204" pitchFamily="34" charset="0"/>
              </a:rPr>
              <a:t>).</a:t>
            </a:r>
          </a:p>
        </p:txBody>
      </p:sp>
      <p:sp>
        <p:nvSpPr>
          <p:cNvPr id="4" name="Datumsplatzhalter 3">
            <a:extLst>
              <a:ext uri="{FF2B5EF4-FFF2-40B4-BE49-F238E27FC236}">
                <a16:creationId xmlns:a16="http://schemas.microsoft.com/office/drawing/2014/main" id="{C6DB7874-B99C-4F6D-A86D-EA0EE8CA0B16}"/>
              </a:ext>
            </a:extLst>
          </p:cNvPr>
          <p:cNvSpPr>
            <a:spLocks noGrp="1"/>
          </p:cNvSpPr>
          <p:nvPr>
            <p:ph type="dt" sz="half" idx="10"/>
          </p:nvPr>
        </p:nvSpPr>
        <p:spPr/>
        <p:txBody>
          <a:bodyPr/>
          <a:lstStyle/>
          <a:p>
            <a:fld id="{D5CE5686-0170-47AF-9B8A-7DF387E652FA}" type="datetime1">
              <a:rPr lang="de-CH" noProof="0" smtClean="0"/>
              <a:t>11.12.24</a:t>
            </a:fld>
            <a:endParaRPr lang="de-CH" noProof="0"/>
          </a:p>
        </p:txBody>
      </p:sp>
      <p:sp>
        <p:nvSpPr>
          <p:cNvPr id="6" name="Foliennummernplatzhalter 5">
            <a:extLst>
              <a:ext uri="{FF2B5EF4-FFF2-40B4-BE49-F238E27FC236}">
                <a16:creationId xmlns:a16="http://schemas.microsoft.com/office/drawing/2014/main" id="{9620278B-D74F-421E-A3BD-EC66D58377A7}"/>
              </a:ext>
            </a:extLst>
          </p:cNvPr>
          <p:cNvSpPr>
            <a:spLocks noGrp="1"/>
          </p:cNvSpPr>
          <p:nvPr>
            <p:ph type="sldNum" sz="quarter" idx="12"/>
          </p:nvPr>
        </p:nvSpPr>
        <p:spPr/>
        <p:txBody>
          <a:bodyPr/>
          <a:lstStyle/>
          <a:p>
            <a:fld id="{5ACA52AF-F19D-405C-AD5F-7D94B96A5CC3}" type="slidenum">
              <a:rPr lang="de-CH" noProof="0" smtClean="0"/>
              <a:t>4</a:t>
            </a:fld>
            <a:endParaRPr lang="de-CH" noProof="0"/>
          </a:p>
        </p:txBody>
      </p:sp>
      <p:sp>
        <p:nvSpPr>
          <p:cNvPr id="9" name="Textfeld 8">
            <a:extLst>
              <a:ext uri="{FF2B5EF4-FFF2-40B4-BE49-F238E27FC236}">
                <a16:creationId xmlns:a16="http://schemas.microsoft.com/office/drawing/2014/main" id="{118AB9D8-60AD-CD27-388B-720E61E3B163}"/>
              </a:ext>
            </a:extLst>
          </p:cNvPr>
          <p:cNvSpPr txBox="1"/>
          <p:nvPr/>
        </p:nvSpPr>
        <p:spPr>
          <a:xfrm>
            <a:off x="6094344" y="4575975"/>
            <a:ext cx="6097656" cy="1431161"/>
          </a:xfrm>
          <a:prstGeom prst="rect">
            <a:avLst/>
          </a:prstGeom>
          <a:noFill/>
        </p:spPr>
        <p:txBody>
          <a:bodyPr wrap="square">
            <a:spAutoFit/>
          </a:bodyPr>
          <a:lstStyle/>
          <a:p>
            <a:pPr>
              <a:spcBef>
                <a:spcPts val="900"/>
              </a:spcBef>
            </a:pPr>
            <a:r>
              <a:rPr lang="de-DE" b="1" err="1">
                <a:solidFill>
                  <a:srgbClr val="0E0E0E"/>
                </a:solidFill>
                <a:effectLst/>
                <a:latin typeface="Arial" panose="020B0604020202020204" pitchFamily="34" charset="0"/>
                <a:cs typeface="Arial" panose="020B0604020202020204" pitchFamily="34" charset="0"/>
              </a:rPr>
              <a:t>Why</a:t>
            </a:r>
            <a:r>
              <a:rPr lang="de-DE" b="1">
                <a:solidFill>
                  <a:srgbClr val="0E0E0E"/>
                </a:solidFill>
                <a:effectLst/>
                <a:latin typeface="Arial" panose="020B0604020202020204" pitchFamily="34" charset="0"/>
                <a:cs typeface="Arial" panose="020B0604020202020204" pitchFamily="34" charset="0"/>
              </a:rPr>
              <a:t> </a:t>
            </a:r>
            <a:r>
              <a:rPr lang="de-DE" b="1" err="1">
                <a:solidFill>
                  <a:srgbClr val="0E0E0E"/>
                </a:solidFill>
                <a:effectLst/>
                <a:latin typeface="Arial" panose="020B0604020202020204" pitchFamily="34" charset="0"/>
                <a:cs typeface="Arial" panose="020B0604020202020204" pitchFamily="34" charset="0"/>
              </a:rPr>
              <a:t>Amazonia</a:t>
            </a:r>
            <a:r>
              <a:rPr lang="de-DE" b="1">
                <a:solidFill>
                  <a:srgbClr val="0E0E0E"/>
                </a:solidFill>
                <a:effectLst/>
                <a:latin typeface="Arial" panose="020B0604020202020204" pitchFamily="34" charset="0"/>
                <a:cs typeface="Arial" panose="020B0604020202020204" pitchFamily="34" charset="0"/>
              </a:rPr>
              <a:t> </a:t>
            </a:r>
            <a:r>
              <a:rPr lang="de-DE" b="1" err="1">
                <a:solidFill>
                  <a:srgbClr val="0E0E0E"/>
                </a:solidFill>
                <a:effectLst/>
                <a:latin typeface="Arial" panose="020B0604020202020204" pitchFamily="34" charset="0"/>
                <a:cs typeface="Arial" panose="020B0604020202020204" pitchFamily="34" charset="0"/>
              </a:rPr>
              <a:t>Matters</a:t>
            </a:r>
            <a:r>
              <a:rPr lang="de-DE">
                <a:solidFill>
                  <a:srgbClr val="0E0E0E"/>
                </a:solidFill>
                <a:effectLst/>
                <a:latin typeface="Arial" panose="020B0604020202020204" pitchFamily="34" charset="0"/>
                <a:cs typeface="Arial" panose="020B0604020202020204" pitchFamily="34" charset="0"/>
              </a:rPr>
              <a:t>:</a:t>
            </a:r>
          </a:p>
          <a:p>
            <a:pPr>
              <a:spcBef>
                <a:spcPts val="900"/>
              </a:spcBef>
            </a:pPr>
            <a:r>
              <a:rPr lang="de-DE">
                <a:solidFill>
                  <a:srgbClr val="0E0E0E"/>
                </a:solidFill>
                <a:effectLst/>
                <a:latin typeface="Arial" panose="020B0604020202020204" pitchFamily="34" charset="0"/>
                <a:cs typeface="Arial" panose="020B0604020202020204" pitchFamily="34" charset="0"/>
              </a:rPr>
              <a:t>60% </a:t>
            </a:r>
            <a:r>
              <a:rPr lang="de-DE" err="1">
                <a:solidFill>
                  <a:srgbClr val="0E0E0E"/>
                </a:solidFill>
                <a:effectLst/>
                <a:latin typeface="Arial" panose="020B0604020202020204" pitchFamily="34" charset="0"/>
                <a:cs typeface="Arial" panose="020B0604020202020204" pitchFamily="34" charset="0"/>
              </a:rPr>
              <a:t>of</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the</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world’s</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largest</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rainforest</a:t>
            </a:r>
            <a:r>
              <a:rPr lang="de-DE">
                <a:solidFill>
                  <a:srgbClr val="0E0E0E"/>
                </a:solidFill>
                <a:effectLst/>
                <a:latin typeface="Arial" panose="020B0604020202020204" pitchFamily="34" charset="0"/>
                <a:cs typeface="Arial" panose="020B0604020202020204" pitchFamily="34" charset="0"/>
              </a:rPr>
              <a:t>.</a:t>
            </a:r>
          </a:p>
          <a:p>
            <a:pPr>
              <a:spcBef>
                <a:spcPts val="900"/>
              </a:spcBef>
            </a:pPr>
            <a:r>
              <a:rPr lang="de-DE">
                <a:solidFill>
                  <a:srgbClr val="0E0E0E"/>
                </a:solidFill>
                <a:effectLst/>
                <a:latin typeface="Arial" panose="020B0604020202020204" pitchFamily="34" charset="0"/>
                <a:cs typeface="Arial" panose="020B0604020202020204" pitchFamily="34" charset="0"/>
              </a:rPr>
              <a:t>Home </a:t>
            </a:r>
            <a:r>
              <a:rPr lang="de-DE" err="1">
                <a:solidFill>
                  <a:srgbClr val="0E0E0E"/>
                </a:solidFill>
                <a:effectLst/>
                <a:latin typeface="Arial" panose="020B0604020202020204" pitchFamily="34" charset="0"/>
                <a:cs typeface="Arial" panose="020B0604020202020204" pitchFamily="34" charset="0"/>
              </a:rPr>
              <a:t>to</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vast</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biodiversity</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mineral</a:t>
            </a:r>
            <a:r>
              <a:rPr lang="de-DE">
                <a:solidFill>
                  <a:srgbClr val="0E0E0E"/>
                </a:solidFill>
                <a:effectLst/>
                <a:latin typeface="Arial" panose="020B0604020202020204" pitchFamily="34" charset="0"/>
                <a:cs typeface="Arial" panose="020B0604020202020204" pitchFamily="34" charset="0"/>
              </a:rPr>
              <a:t> </a:t>
            </a:r>
            <a:r>
              <a:rPr lang="de-DE" err="1">
                <a:solidFill>
                  <a:srgbClr val="0E0E0E"/>
                </a:solidFill>
                <a:effectLst/>
                <a:latin typeface="Arial" panose="020B0604020202020204" pitchFamily="34" charset="0"/>
                <a:cs typeface="Arial" panose="020B0604020202020204" pitchFamily="34" charset="0"/>
              </a:rPr>
              <a:t>reserves</a:t>
            </a:r>
            <a:r>
              <a:rPr lang="de-DE">
                <a:solidFill>
                  <a:srgbClr val="0E0E0E"/>
                </a:solidFill>
                <a:effectLst/>
                <a:latin typeface="Arial" panose="020B0604020202020204" pitchFamily="34" charset="0"/>
                <a:cs typeface="Arial" panose="020B0604020202020204" pitchFamily="34" charset="0"/>
              </a:rPr>
              <a:t>, and 20% </a:t>
            </a:r>
            <a:r>
              <a:rPr lang="de-DE" err="1">
                <a:solidFill>
                  <a:srgbClr val="0E0E0E"/>
                </a:solidFill>
                <a:effectLst/>
                <a:latin typeface="Arial" panose="020B0604020202020204" pitchFamily="34" charset="0"/>
                <a:cs typeface="Arial" panose="020B0604020202020204" pitchFamily="34" charset="0"/>
              </a:rPr>
              <a:t>of</a:t>
            </a:r>
            <a:r>
              <a:rPr lang="de-DE">
                <a:solidFill>
                  <a:srgbClr val="0E0E0E"/>
                </a:solidFill>
                <a:effectLst/>
                <a:latin typeface="Arial" panose="020B0604020202020204" pitchFamily="34" charset="0"/>
                <a:cs typeface="Arial" panose="020B0604020202020204" pitchFamily="34" charset="0"/>
              </a:rPr>
              <a:t> global  </a:t>
            </a:r>
            <a:r>
              <a:rPr lang="de-DE" err="1">
                <a:solidFill>
                  <a:srgbClr val="0E0E0E"/>
                </a:solidFill>
                <a:effectLst/>
                <a:latin typeface="Arial" panose="020B0604020202020204" pitchFamily="34" charset="0"/>
                <a:cs typeface="Arial" panose="020B0604020202020204" pitchFamily="34" charset="0"/>
              </a:rPr>
              <a:t>freshwater</a:t>
            </a:r>
            <a:r>
              <a:rPr lang="de-DE">
                <a:solidFill>
                  <a:srgbClr val="0E0E0E"/>
                </a:solidFill>
                <a:effectLst/>
                <a:latin typeface="Arial" panose="020B0604020202020204" pitchFamily="34" charset="0"/>
                <a:cs typeface="Arial" panose="020B0604020202020204" pitchFamily="34" charset="0"/>
              </a:rPr>
              <a:t>.</a:t>
            </a:r>
          </a:p>
        </p:txBody>
      </p:sp>
      <p:pic>
        <p:nvPicPr>
          <p:cNvPr id="11" name="Grafik 10">
            <a:extLst>
              <a:ext uri="{FF2B5EF4-FFF2-40B4-BE49-F238E27FC236}">
                <a16:creationId xmlns:a16="http://schemas.microsoft.com/office/drawing/2014/main" id="{3CCF2A1F-47C3-FAB2-0366-25F6E7CB75B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027883" y="886799"/>
            <a:ext cx="4233886" cy="3689176"/>
          </a:xfrm>
          <a:prstGeom prst="rect">
            <a:avLst/>
          </a:prstGeom>
        </p:spPr>
      </p:pic>
    </p:spTree>
    <p:extLst>
      <p:ext uri="{BB962C8B-B14F-4D97-AF65-F5344CB8AC3E}">
        <p14:creationId xmlns:p14="http://schemas.microsoft.com/office/powerpoint/2010/main" val="1777112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F31ECF-EF04-4AAA-9A8E-583E3D217F33}"/>
              </a:ext>
            </a:extLst>
          </p:cNvPr>
          <p:cNvSpPr>
            <a:spLocks noGrp="1"/>
          </p:cNvSpPr>
          <p:nvPr>
            <p:ph type="title"/>
          </p:nvPr>
        </p:nvSpPr>
        <p:spPr/>
        <p:txBody>
          <a:bodyPr/>
          <a:lstStyle/>
          <a:p>
            <a:pPr>
              <a:lnSpc>
                <a:spcPct val="100000"/>
              </a:lnSpc>
              <a:spcBef>
                <a:spcPts val="1000"/>
              </a:spcBef>
            </a:pPr>
            <a:r>
              <a:rPr lang="de-DE" sz="2600">
                <a:solidFill>
                  <a:schemeClr val="tx1"/>
                </a:solidFill>
              </a:rPr>
              <a:t>Understanding </a:t>
            </a:r>
            <a:r>
              <a:rPr lang="de-DE" sz="2600" err="1">
                <a:solidFill>
                  <a:schemeClr val="tx1"/>
                </a:solidFill>
              </a:rPr>
              <a:t>the</a:t>
            </a:r>
            <a:r>
              <a:rPr lang="de-DE" sz="2600">
                <a:solidFill>
                  <a:schemeClr val="tx1"/>
                </a:solidFill>
              </a:rPr>
              <a:t> </a:t>
            </a:r>
            <a:r>
              <a:rPr lang="de-DE" sz="2600" err="1">
                <a:solidFill>
                  <a:schemeClr val="tx1"/>
                </a:solidFill>
              </a:rPr>
              <a:t>data</a:t>
            </a:r>
            <a:endParaRPr lang="de-DE">
              <a:cs typeface="Arial"/>
            </a:endParaRPr>
          </a:p>
        </p:txBody>
      </p:sp>
      <p:sp>
        <p:nvSpPr>
          <p:cNvPr id="4" name="Datumsplatzhalter 3">
            <a:extLst>
              <a:ext uri="{FF2B5EF4-FFF2-40B4-BE49-F238E27FC236}">
                <a16:creationId xmlns:a16="http://schemas.microsoft.com/office/drawing/2014/main" id="{44DAA5A3-8CEF-4027-9289-B60138CD16A2}"/>
              </a:ext>
            </a:extLst>
          </p:cNvPr>
          <p:cNvSpPr>
            <a:spLocks noGrp="1"/>
          </p:cNvSpPr>
          <p:nvPr>
            <p:ph type="dt" sz="half" idx="10"/>
          </p:nvPr>
        </p:nvSpPr>
        <p:spPr/>
        <p:txBody>
          <a:bodyPr/>
          <a:lstStyle/>
          <a:p>
            <a:fld id="{8D93BFA6-70D2-4653-B5CB-D3376F3BFAE7}" type="datetime1">
              <a:rPr lang="de-CH" noProof="0" smtClean="0"/>
              <a:t>11.12.24</a:t>
            </a:fld>
            <a:endParaRPr lang="de-CH" noProof="0"/>
          </a:p>
        </p:txBody>
      </p:sp>
      <p:sp>
        <p:nvSpPr>
          <p:cNvPr id="6" name="Foliennummernplatzhalter 5">
            <a:extLst>
              <a:ext uri="{FF2B5EF4-FFF2-40B4-BE49-F238E27FC236}">
                <a16:creationId xmlns:a16="http://schemas.microsoft.com/office/drawing/2014/main" id="{5C9B1E27-9E06-4598-A6EF-3BCBC8D0152F}"/>
              </a:ext>
            </a:extLst>
          </p:cNvPr>
          <p:cNvSpPr>
            <a:spLocks noGrp="1"/>
          </p:cNvSpPr>
          <p:nvPr>
            <p:ph type="sldNum" sz="quarter" idx="12"/>
          </p:nvPr>
        </p:nvSpPr>
        <p:spPr/>
        <p:txBody>
          <a:bodyPr/>
          <a:lstStyle/>
          <a:p>
            <a:fld id="{5ACA52AF-F19D-405C-AD5F-7D94B96A5CC3}" type="slidenum">
              <a:rPr lang="de-CH" noProof="0" smtClean="0"/>
              <a:t>5</a:t>
            </a:fld>
            <a:endParaRPr lang="de-CH" noProof="0"/>
          </a:p>
        </p:txBody>
      </p:sp>
      <p:graphicFrame>
        <p:nvGraphicFramePr>
          <p:cNvPr id="8" name="Objekt 7">
            <a:extLst>
              <a:ext uri="{FF2B5EF4-FFF2-40B4-BE49-F238E27FC236}">
                <a16:creationId xmlns:a16="http://schemas.microsoft.com/office/drawing/2014/main" id="{59395316-8568-0975-4388-9FBBFFF99978}"/>
              </a:ext>
            </a:extLst>
          </p:cNvPr>
          <p:cNvGraphicFramePr>
            <a:graphicFrameLocks noChangeAspect="1"/>
          </p:cNvGraphicFramePr>
          <p:nvPr>
            <p:extLst>
              <p:ext uri="{D42A27DB-BD31-4B8C-83A1-F6EECF244321}">
                <p14:modId xmlns:p14="http://schemas.microsoft.com/office/powerpoint/2010/main" val="4140661737"/>
              </p:ext>
            </p:extLst>
          </p:nvPr>
        </p:nvGraphicFramePr>
        <p:xfrm>
          <a:off x="731836" y="1691019"/>
          <a:ext cx="10728325" cy="3380376"/>
        </p:xfrm>
        <a:graphic>
          <a:graphicData uri="http://schemas.openxmlformats.org/presentationml/2006/ole">
            <mc:AlternateContent xmlns:mc="http://schemas.openxmlformats.org/markup-compatibility/2006">
              <mc:Choice xmlns:v="urn:schemas-microsoft-com:vml" Requires="v">
                <p:oleObj name="Worksheet" r:id="rId3" imgW="7899400" imgH="2489200" progId="Excel.Sheet.12">
                  <p:embed/>
                </p:oleObj>
              </mc:Choice>
              <mc:Fallback>
                <p:oleObj name="Worksheet" r:id="rId3" imgW="7899400" imgH="2489200" progId="Excel.Sheet.12">
                  <p:embed/>
                  <p:pic>
                    <p:nvPicPr>
                      <p:cNvPr id="8" name="Objekt 7">
                        <a:extLst>
                          <a:ext uri="{FF2B5EF4-FFF2-40B4-BE49-F238E27FC236}">
                            <a16:creationId xmlns:a16="http://schemas.microsoft.com/office/drawing/2014/main" id="{59395316-8568-0975-4388-9FBBFFF99978}"/>
                          </a:ext>
                        </a:extLst>
                      </p:cNvPr>
                      <p:cNvPicPr/>
                      <p:nvPr/>
                    </p:nvPicPr>
                    <p:blipFill>
                      <a:blip r:embed="rId4"/>
                      <a:stretch>
                        <a:fillRect/>
                      </a:stretch>
                    </p:blipFill>
                    <p:spPr>
                      <a:xfrm>
                        <a:off x="731836" y="1691019"/>
                        <a:ext cx="10728325" cy="3380376"/>
                      </a:xfrm>
                      <a:prstGeom prst="rect">
                        <a:avLst/>
                      </a:prstGeom>
                    </p:spPr>
                  </p:pic>
                </p:oleObj>
              </mc:Fallback>
            </mc:AlternateContent>
          </a:graphicData>
        </a:graphic>
      </p:graphicFrame>
      <p:sp>
        <p:nvSpPr>
          <p:cNvPr id="12" name="Textfeld 11">
            <a:extLst>
              <a:ext uri="{FF2B5EF4-FFF2-40B4-BE49-F238E27FC236}">
                <a16:creationId xmlns:a16="http://schemas.microsoft.com/office/drawing/2014/main" id="{11832E56-C561-3DA2-45B4-7C642347B506}"/>
              </a:ext>
            </a:extLst>
          </p:cNvPr>
          <p:cNvSpPr txBox="1"/>
          <p:nvPr/>
        </p:nvSpPr>
        <p:spPr>
          <a:xfrm>
            <a:off x="731835" y="5232731"/>
            <a:ext cx="10728325" cy="646331"/>
          </a:xfrm>
          <a:prstGeom prst="rect">
            <a:avLst/>
          </a:prstGeom>
          <a:noFill/>
        </p:spPr>
        <p:txBody>
          <a:bodyPr wrap="square" rtlCol="0">
            <a:spAutoFit/>
          </a:bodyPr>
          <a:lstStyle/>
          <a:p>
            <a:pPr algn="ctr"/>
            <a:r>
              <a:rPr lang="de-DE" b="1"/>
              <a:t>Data Size</a:t>
            </a:r>
            <a:r>
              <a:rPr lang="de-DE"/>
              <a:t>: </a:t>
            </a:r>
            <a:r>
              <a:rPr lang="de-DE" b="0" i="0">
                <a:effectLst/>
                <a:latin typeface="Arial" panose="020B0604020202020204" pitchFamily="34" charset="0"/>
                <a:cs typeface="Arial" panose="020B0604020202020204" pitchFamily="34" charset="0"/>
              </a:rPr>
              <a:t>(66960, 9), 588 </a:t>
            </a:r>
            <a:r>
              <a:rPr lang="de-DE" err="1">
                <a:latin typeface="Arial" panose="020B0604020202020204" pitchFamily="34" charset="0"/>
                <a:cs typeface="Arial" panose="020B0604020202020204" pitchFamily="34" charset="0"/>
              </a:rPr>
              <a:t>m</a:t>
            </a:r>
            <a:r>
              <a:rPr lang="de-DE" b="0" i="0" err="1">
                <a:effectLst/>
                <a:latin typeface="Arial" panose="020B0604020202020204" pitchFamily="34" charset="0"/>
                <a:cs typeface="Arial" panose="020B0604020202020204" pitchFamily="34" charset="0"/>
              </a:rPr>
              <a:t>unicipalities</a:t>
            </a:r>
            <a:r>
              <a:rPr lang="de-DE" b="0" i="0">
                <a:effectLst/>
                <a:latin typeface="Arial" panose="020B0604020202020204" pitchFamily="34" charset="0"/>
                <a:cs typeface="Arial" panose="020B0604020202020204" pitchFamily="34" charset="0"/>
              </a:rPr>
              <a:t> * 120 </a:t>
            </a:r>
            <a:r>
              <a:rPr lang="de-DE" err="1">
                <a:latin typeface="Arial" panose="020B0604020202020204" pitchFamily="34" charset="0"/>
                <a:cs typeface="Arial" panose="020B0604020202020204" pitchFamily="34" charset="0"/>
              </a:rPr>
              <a:t>m</a:t>
            </a:r>
            <a:r>
              <a:rPr lang="de-DE" b="0" i="0" err="1">
                <a:effectLst/>
                <a:latin typeface="Arial" panose="020B0604020202020204" pitchFamily="34" charset="0"/>
                <a:cs typeface="Arial" panose="020B0604020202020204" pitchFamily="34" charset="0"/>
              </a:rPr>
              <a:t>onths</a:t>
            </a:r>
            <a:r>
              <a:rPr lang="de-DE" b="0" i="0">
                <a:effectLst/>
                <a:latin typeface="Arial" panose="020B0604020202020204" pitchFamily="34" charset="0"/>
                <a:cs typeface="Arial" panose="020B0604020202020204" pitchFamily="34" charset="0"/>
              </a:rPr>
              <a:t> </a:t>
            </a:r>
            <a:r>
              <a:rPr lang="de-DE" b="0" i="0" err="1">
                <a:effectLst/>
                <a:latin typeface="Arial" panose="020B0604020202020204" pitchFamily="34" charset="0"/>
                <a:cs typeface="Arial" panose="020B0604020202020204" pitchFamily="34" charset="0"/>
              </a:rPr>
              <a:t>of</a:t>
            </a:r>
            <a:r>
              <a:rPr lang="de-DE" b="0" i="0">
                <a:effectLst/>
                <a:latin typeface="Arial" panose="020B0604020202020204" pitchFamily="34" charset="0"/>
                <a:cs typeface="Arial" panose="020B0604020202020204" pitchFamily="34" charset="0"/>
              </a:rPr>
              <a:t> </a:t>
            </a:r>
            <a:r>
              <a:rPr lang="de-DE" b="0" i="0" err="1">
                <a:effectLst/>
                <a:latin typeface="Arial" panose="020B0604020202020204" pitchFamily="34" charset="0"/>
                <a:cs typeface="Arial" panose="020B0604020202020204" pitchFamily="34" charset="0"/>
              </a:rPr>
              <a:t>observation</a:t>
            </a:r>
            <a:r>
              <a:rPr lang="de-DE" b="0" i="0">
                <a:effectLst/>
                <a:latin typeface="Arial" panose="020B0604020202020204" pitchFamily="34" charset="0"/>
                <a:cs typeface="Arial" panose="020B0604020202020204" pitchFamily="34" charset="0"/>
              </a:rPr>
              <a:t> * 7 variables =</a:t>
            </a:r>
          </a:p>
          <a:p>
            <a:pPr algn="ctr"/>
            <a:r>
              <a:rPr lang="de-DE" b="1">
                <a:solidFill>
                  <a:srgbClr val="C00000"/>
                </a:solidFill>
                <a:latin typeface="Arial" panose="020B0604020202020204" pitchFamily="34" charset="0"/>
                <a:cs typeface="Arial" panose="020B0604020202020204" pitchFamily="34" charset="0"/>
              </a:rPr>
              <a:t>493.920</a:t>
            </a:r>
            <a:endParaRPr lang="de-DE" b="1" i="0">
              <a:solidFill>
                <a:srgbClr val="C00000"/>
              </a:solidFill>
              <a:effectLst/>
              <a:latin typeface="Arial" panose="020B0604020202020204" pitchFamily="34" charset="0"/>
              <a:cs typeface="Arial" panose="020B0604020202020204" pitchFamily="34" charset="0"/>
            </a:endParaRPr>
          </a:p>
        </p:txBody>
      </p:sp>
      <p:sp>
        <p:nvSpPr>
          <p:cNvPr id="5" name="Textplatzhalter 4">
            <a:extLst>
              <a:ext uri="{FF2B5EF4-FFF2-40B4-BE49-F238E27FC236}">
                <a16:creationId xmlns:a16="http://schemas.microsoft.com/office/drawing/2014/main" id="{DA75195A-F10D-F0D5-A880-712FC936E8F7}"/>
              </a:ext>
            </a:extLst>
          </p:cNvPr>
          <p:cNvSpPr txBox="1">
            <a:spLocks/>
          </p:cNvSpPr>
          <p:nvPr/>
        </p:nvSpPr>
        <p:spPr>
          <a:xfrm>
            <a:off x="731835" y="6040398"/>
            <a:ext cx="5364164" cy="721233"/>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b="1">
                <a:solidFill>
                  <a:srgbClr val="0E0E0E"/>
                </a:solidFill>
                <a:effectLst/>
                <a:cs typeface="Arial" panose="020B0604020202020204" pitchFamily="34" charset="0"/>
              </a:rPr>
              <a:t>Data </a:t>
            </a:r>
            <a:r>
              <a:rPr lang="de-DE" sz="1600" b="1" err="1">
                <a:solidFill>
                  <a:srgbClr val="0E0E0E"/>
                </a:solidFill>
                <a:effectLst/>
                <a:cs typeface="Arial" panose="020B0604020202020204" pitchFamily="34" charset="0"/>
              </a:rPr>
              <a:t>available</a:t>
            </a:r>
            <a:r>
              <a:rPr lang="de-DE" sz="1600" b="1">
                <a:solidFill>
                  <a:srgbClr val="0E0E0E"/>
                </a:solidFill>
                <a:effectLst/>
                <a:cs typeface="Arial" panose="020B0604020202020204" pitchFamily="34" charset="0"/>
              </a:rPr>
              <a:t> on GitHub: </a:t>
            </a:r>
            <a:r>
              <a:rPr lang="de-DE" sz="1600" b="1">
                <a:solidFill>
                  <a:srgbClr val="0E0E0E"/>
                </a:solidFill>
                <a:effectLst/>
                <a:cs typeface="Arial" panose="020B0604020202020204" pitchFamily="34" charset="0"/>
                <a:hlinkClick r:id="rId5"/>
              </a:rPr>
              <a:t>Link</a:t>
            </a:r>
            <a:r>
              <a:rPr lang="de-DE" sz="1600" b="1">
                <a:solidFill>
                  <a:srgbClr val="0E0E0E"/>
                </a:solidFill>
                <a:effectLst/>
                <a:cs typeface="Arial" panose="020B0604020202020204" pitchFamily="34" charset="0"/>
              </a:rPr>
              <a:t> </a:t>
            </a:r>
            <a:endParaRPr lang="de-DE" sz="1600">
              <a:solidFill>
                <a:srgbClr val="0E0E0E"/>
              </a:solidFill>
              <a:effectLst/>
              <a:cs typeface="Arial" panose="020B0604020202020204" pitchFamily="34" charset="0"/>
            </a:endParaRPr>
          </a:p>
        </p:txBody>
      </p:sp>
    </p:spTree>
    <p:extLst>
      <p:ext uri="{BB962C8B-B14F-4D97-AF65-F5344CB8AC3E}">
        <p14:creationId xmlns:p14="http://schemas.microsoft.com/office/powerpoint/2010/main" val="294303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E89797-3509-4BFC-8A5D-902B9F4EC3D8}"/>
              </a:ext>
            </a:extLst>
          </p:cNvPr>
          <p:cNvSpPr>
            <a:spLocks noGrp="1"/>
          </p:cNvSpPr>
          <p:nvPr>
            <p:ph type="title"/>
          </p:nvPr>
        </p:nvSpPr>
        <p:spPr>
          <a:xfrm>
            <a:off x="731837" y="260351"/>
            <a:ext cx="10728325" cy="900000"/>
          </a:xfrm>
        </p:spPr>
        <p:txBody>
          <a:bodyPr anchor="t">
            <a:normAutofit/>
          </a:bodyPr>
          <a:lstStyle/>
          <a:p>
            <a:pPr lvl="1" algn="l">
              <a:spcBef>
                <a:spcPts val="500"/>
              </a:spcBef>
            </a:pPr>
            <a:r>
              <a:rPr lang="de-DE" sz="2600">
                <a:solidFill>
                  <a:schemeClr val="tx1"/>
                </a:solidFill>
              </a:rPr>
              <a:t>Understanding </a:t>
            </a:r>
            <a:r>
              <a:rPr lang="de-DE" sz="2600" err="1">
                <a:solidFill>
                  <a:schemeClr val="tx1"/>
                </a:solidFill>
              </a:rPr>
              <a:t>the</a:t>
            </a:r>
            <a:r>
              <a:rPr lang="de-DE" sz="2600">
                <a:solidFill>
                  <a:schemeClr val="tx1"/>
                </a:solidFill>
              </a:rPr>
              <a:t> </a:t>
            </a:r>
            <a:r>
              <a:rPr lang="de-DE" sz="2600" err="1">
                <a:solidFill>
                  <a:schemeClr val="tx1"/>
                </a:solidFill>
              </a:rPr>
              <a:t>data</a:t>
            </a:r>
            <a:endParaRPr lang="de-DE" sz="2600">
              <a:solidFill>
                <a:schemeClr val="tx1"/>
              </a:solidFill>
            </a:endParaRPr>
          </a:p>
          <a:p>
            <a:pPr lvl="1" algn="l">
              <a:spcBef>
                <a:spcPts val="500"/>
              </a:spcBef>
            </a:pPr>
            <a:endParaRPr lang="de-DE" sz="2600">
              <a:solidFill>
                <a:schemeClr val="tx1"/>
              </a:solidFill>
            </a:endParaRPr>
          </a:p>
        </p:txBody>
      </p:sp>
      <p:pic>
        <p:nvPicPr>
          <p:cNvPr id="6" name="Grafik 5">
            <a:extLst>
              <a:ext uri="{FF2B5EF4-FFF2-40B4-BE49-F238E27FC236}">
                <a16:creationId xmlns:a16="http://schemas.microsoft.com/office/drawing/2014/main" id="{C8123F91-269B-DC2E-5D31-2A3AC5CE1F4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24645" y="1009725"/>
            <a:ext cx="9742707" cy="4838550"/>
          </a:xfrm>
          <a:prstGeom prst="rect">
            <a:avLst/>
          </a:prstGeom>
          <a:noFill/>
        </p:spPr>
      </p:pic>
      <p:sp>
        <p:nvSpPr>
          <p:cNvPr id="4" name="Datumsplatzhalter 3">
            <a:extLst>
              <a:ext uri="{FF2B5EF4-FFF2-40B4-BE49-F238E27FC236}">
                <a16:creationId xmlns:a16="http://schemas.microsoft.com/office/drawing/2014/main" id="{D8FDB2A7-2684-46D9-89DC-260A99636907}"/>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7" name="Foliennummernplatzhalter 6">
            <a:extLst>
              <a:ext uri="{FF2B5EF4-FFF2-40B4-BE49-F238E27FC236}">
                <a16:creationId xmlns:a16="http://schemas.microsoft.com/office/drawing/2014/main" id="{50AFCD1D-E7C6-476F-9A29-E46A6216835C}"/>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6</a:t>
            </a:fld>
            <a:endParaRPr lang="de-CH" noProof="0"/>
          </a:p>
        </p:txBody>
      </p:sp>
    </p:spTree>
    <p:extLst>
      <p:ext uri="{BB962C8B-B14F-4D97-AF65-F5344CB8AC3E}">
        <p14:creationId xmlns:p14="http://schemas.microsoft.com/office/powerpoint/2010/main" val="745624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94D279-A3BB-7A27-8FB5-AE64CC13797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9E2BA3F-E58D-8F5D-1431-9F34DDBAAF0D}"/>
              </a:ext>
            </a:extLst>
          </p:cNvPr>
          <p:cNvSpPr>
            <a:spLocks noGrp="1"/>
          </p:cNvSpPr>
          <p:nvPr>
            <p:ph type="title"/>
          </p:nvPr>
        </p:nvSpPr>
        <p:spPr>
          <a:xfrm>
            <a:off x="731837" y="260351"/>
            <a:ext cx="10728325" cy="900000"/>
          </a:xfrm>
        </p:spPr>
        <p:txBody>
          <a:bodyPr anchor="t">
            <a:normAutofit/>
          </a:bodyPr>
          <a:lstStyle/>
          <a:p>
            <a:pPr lvl="1" algn="l">
              <a:spcBef>
                <a:spcPts val="500"/>
              </a:spcBef>
            </a:pPr>
            <a:r>
              <a:rPr lang="de-DE" sz="2600">
                <a:solidFill>
                  <a:schemeClr val="tx1"/>
                </a:solidFill>
              </a:rPr>
              <a:t>Understanding </a:t>
            </a:r>
            <a:r>
              <a:rPr lang="de-DE" sz="2600" err="1">
                <a:solidFill>
                  <a:schemeClr val="tx1"/>
                </a:solidFill>
              </a:rPr>
              <a:t>the</a:t>
            </a:r>
            <a:r>
              <a:rPr lang="de-DE" sz="2600">
                <a:solidFill>
                  <a:schemeClr val="tx1"/>
                </a:solidFill>
              </a:rPr>
              <a:t> </a:t>
            </a:r>
            <a:r>
              <a:rPr lang="de-DE" sz="2600" err="1">
                <a:solidFill>
                  <a:schemeClr val="tx1"/>
                </a:solidFill>
              </a:rPr>
              <a:t>data</a:t>
            </a:r>
            <a:endParaRPr lang="de-DE" sz="2600">
              <a:solidFill>
                <a:schemeClr val="tx1"/>
              </a:solidFill>
            </a:endParaRPr>
          </a:p>
          <a:p>
            <a:pPr lvl="1" algn="l">
              <a:spcBef>
                <a:spcPts val="500"/>
              </a:spcBef>
            </a:pPr>
            <a:endParaRPr lang="de-DE" sz="2600">
              <a:solidFill>
                <a:schemeClr val="tx1"/>
              </a:solidFill>
            </a:endParaRPr>
          </a:p>
        </p:txBody>
      </p:sp>
      <p:sp>
        <p:nvSpPr>
          <p:cNvPr id="4" name="Datumsplatzhalter 3">
            <a:extLst>
              <a:ext uri="{FF2B5EF4-FFF2-40B4-BE49-F238E27FC236}">
                <a16:creationId xmlns:a16="http://schemas.microsoft.com/office/drawing/2014/main" id="{68423E65-A333-EE9E-0833-B33E7493F5E4}"/>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7" name="Foliennummernplatzhalter 6">
            <a:extLst>
              <a:ext uri="{FF2B5EF4-FFF2-40B4-BE49-F238E27FC236}">
                <a16:creationId xmlns:a16="http://schemas.microsoft.com/office/drawing/2014/main" id="{DE71C708-1994-9D0D-BFC9-E1BD2C3D8835}"/>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7</a:t>
            </a:fld>
            <a:endParaRPr lang="de-CH" noProof="0"/>
          </a:p>
        </p:txBody>
      </p:sp>
      <p:pic>
        <p:nvPicPr>
          <p:cNvPr id="8" name="Grafik 7">
            <a:extLst>
              <a:ext uri="{FF2B5EF4-FFF2-40B4-BE49-F238E27FC236}">
                <a16:creationId xmlns:a16="http://schemas.microsoft.com/office/drawing/2014/main" id="{40386747-1473-6071-9FEA-A3A3C6B65B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3525" y="1297059"/>
            <a:ext cx="5531507" cy="3303227"/>
          </a:xfrm>
          <a:prstGeom prst="rect">
            <a:avLst/>
          </a:prstGeom>
        </p:spPr>
      </p:pic>
      <p:sp>
        <p:nvSpPr>
          <p:cNvPr id="6" name="TextBox 5">
            <a:extLst>
              <a:ext uri="{FF2B5EF4-FFF2-40B4-BE49-F238E27FC236}">
                <a16:creationId xmlns:a16="http://schemas.microsoft.com/office/drawing/2014/main" id="{E52D4B44-F874-3358-94F0-7A214045FA95}"/>
              </a:ext>
            </a:extLst>
          </p:cNvPr>
          <p:cNvSpPr txBox="1"/>
          <p:nvPr/>
        </p:nvSpPr>
        <p:spPr>
          <a:xfrm>
            <a:off x="731837" y="4848956"/>
            <a:ext cx="11585864" cy="1154162"/>
          </a:xfrm>
          <a:prstGeom prst="rect">
            <a:avLst/>
          </a:prstGeom>
          <a:noFill/>
        </p:spPr>
        <p:txBody>
          <a:bodyPr wrap="square">
            <a:spAutoFit/>
          </a:bodyPr>
          <a:lstStyle/>
          <a:p>
            <a:pPr>
              <a:spcBef>
                <a:spcPts val="900"/>
              </a:spcBef>
            </a:pPr>
            <a:r>
              <a:rPr lang="en-GB">
                <a:solidFill>
                  <a:srgbClr val="0E0E0E"/>
                </a:solidFill>
                <a:effectLst/>
                <a:latin typeface="Arial" panose="020B0604020202020204" pitchFamily="34" charset="0"/>
                <a:cs typeface="Arial" panose="020B0604020202020204" pitchFamily="34" charset="0"/>
              </a:rPr>
              <a:t>In months with wide confidence intervals, a few municipalities with extreme values influence the mean:</a:t>
            </a:r>
          </a:p>
          <a:p>
            <a:pPr>
              <a:spcBef>
                <a:spcPts val="900"/>
              </a:spcBef>
            </a:pPr>
            <a:r>
              <a:rPr lang="en-GB">
                <a:solidFill>
                  <a:srgbClr val="0E0E0E"/>
                </a:solidFill>
                <a:effectLst/>
                <a:latin typeface="Arial" panose="020B0604020202020204" pitchFamily="34" charset="0"/>
                <a:cs typeface="Arial" panose="020B0604020202020204" pitchFamily="34" charset="0"/>
              </a:rPr>
              <a:t>• Most municipalities have much lower counts, creating high variability in the data.</a:t>
            </a:r>
          </a:p>
          <a:p>
            <a:pPr>
              <a:spcBef>
                <a:spcPts val="900"/>
              </a:spcBef>
            </a:pPr>
            <a:r>
              <a:rPr lang="en-GB">
                <a:solidFill>
                  <a:srgbClr val="0E0E0E"/>
                </a:solidFill>
                <a:effectLst/>
                <a:latin typeface="Arial" panose="020B0604020202020204" pitchFamily="34" charset="0"/>
                <a:cs typeface="Arial" panose="020B0604020202020204" pitchFamily="34" charset="0"/>
              </a:rPr>
              <a:t>• This results in greater uncertainty and wider CIs when estimating the average for those months.</a:t>
            </a:r>
          </a:p>
        </p:txBody>
      </p:sp>
      <p:pic>
        <p:nvPicPr>
          <p:cNvPr id="9" name="Picture 8">
            <a:extLst>
              <a:ext uri="{FF2B5EF4-FFF2-40B4-BE49-F238E27FC236}">
                <a16:creationId xmlns:a16="http://schemas.microsoft.com/office/drawing/2014/main" id="{4FC8D56A-7513-CF43-4F22-E9C24F2CC2A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5194" y="1297059"/>
            <a:ext cx="4995123" cy="3303227"/>
          </a:xfrm>
          <a:prstGeom prst="rect">
            <a:avLst/>
          </a:prstGeom>
        </p:spPr>
      </p:pic>
    </p:spTree>
    <p:extLst>
      <p:ext uri="{BB962C8B-B14F-4D97-AF65-F5344CB8AC3E}">
        <p14:creationId xmlns:p14="http://schemas.microsoft.com/office/powerpoint/2010/main" val="1535867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24C4-8249-6EA8-B852-D39CC2873931}"/>
              </a:ext>
            </a:extLst>
          </p:cNvPr>
          <p:cNvSpPr>
            <a:spLocks noGrp="1"/>
          </p:cNvSpPr>
          <p:nvPr>
            <p:ph type="title"/>
          </p:nvPr>
        </p:nvSpPr>
        <p:spPr/>
        <p:txBody>
          <a:bodyPr/>
          <a:lstStyle/>
          <a:p>
            <a:r>
              <a:rPr lang="de-DE" sz="2600">
                <a:solidFill>
                  <a:schemeClr val="tx1"/>
                </a:solidFill>
              </a:rPr>
              <a:t>Understanding </a:t>
            </a:r>
            <a:r>
              <a:rPr lang="de-DE" sz="2600" err="1">
                <a:solidFill>
                  <a:schemeClr val="tx1"/>
                </a:solidFill>
              </a:rPr>
              <a:t>the</a:t>
            </a:r>
            <a:r>
              <a:rPr lang="de-DE" sz="2600">
                <a:solidFill>
                  <a:schemeClr val="tx1"/>
                </a:solidFill>
              </a:rPr>
              <a:t> data</a:t>
            </a:r>
            <a:endParaRPr lang="de-DE"/>
          </a:p>
        </p:txBody>
      </p:sp>
      <p:sp>
        <p:nvSpPr>
          <p:cNvPr id="4" name="Date Placeholder 3">
            <a:extLst>
              <a:ext uri="{FF2B5EF4-FFF2-40B4-BE49-F238E27FC236}">
                <a16:creationId xmlns:a16="http://schemas.microsoft.com/office/drawing/2014/main" id="{76110F4F-F61F-F9A9-BE81-1BC9DE3AD81C}"/>
              </a:ext>
            </a:extLst>
          </p:cNvPr>
          <p:cNvSpPr>
            <a:spLocks noGrp="1"/>
          </p:cNvSpPr>
          <p:nvPr>
            <p:ph type="dt" sz="half" idx="10"/>
          </p:nvPr>
        </p:nvSpPr>
        <p:spPr/>
        <p:txBody>
          <a:bodyPr/>
          <a:lstStyle/>
          <a:p>
            <a:fld id="{11B96697-4585-4368-989A-16003D150648}" type="datetime1">
              <a:rPr lang="de-CH" noProof="0" smtClean="0"/>
              <a:t>11.12.24</a:t>
            </a:fld>
            <a:endParaRPr lang="de-CH" noProof="0"/>
          </a:p>
        </p:txBody>
      </p:sp>
      <p:sp>
        <p:nvSpPr>
          <p:cNvPr id="6" name="Slide Number Placeholder 5">
            <a:extLst>
              <a:ext uri="{FF2B5EF4-FFF2-40B4-BE49-F238E27FC236}">
                <a16:creationId xmlns:a16="http://schemas.microsoft.com/office/drawing/2014/main" id="{15AFA3CC-0309-DD02-FAAC-4403612008DA}"/>
              </a:ext>
            </a:extLst>
          </p:cNvPr>
          <p:cNvSpPr>
            <a:spLocks noGrp="1"/>
          </p:cNvSpPr>
          <p:nvPr>
            <p:ph type="sldNum" sz="quarter" idx="12"/>
          </p:nvPr>
        </p:nvSpPr>
        <p:spPr/>
        <p:txBody>
          <a:bodyPr/>
          <a:lstStyle/>
          <a:p>
            <a:fld id="{5ACA52AF-F19D-405C-AD5F-7D94B96A5CC3}" type="slidenum">
              <a:rPr lang="de-CH" noProof="0" smtClean="0"/>
              <a:t>8</a:t>
            </a:fld>
            <a:endParaRPr lang="de-CH" noProof="0"/>
          </a:p>
        </p:txBody>
      </p:sp>
      <p:pic>
        <p:nvPicPr>
          <p:cNvPr id="7" name="Grafik 4">
            <a:extLst>
              <a:ext uri="{FF2B5EF4-FFF2-40B4-BE49-F238E27FC236}">
                <a16:creationId xmlns:a16="http://schemas.microsoft.com/office/drawing/2014/main" id="{2E020007-04A0-6975-CAB2-F26F6A33BE1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256824" y="628745"/>
            <a:ext cx="7678350" cy="5600509"/>
          </a:xfrm>
          <a:prstGeom prst="rect">
            <a:avLst/>
          </a:prstGeom>
        </p:spPr>
      </p:pic>
    </p:spTree>
    <p:extLst>
      <p:ext uri="{BB962C8B-B14F-4D97-AF65-F5344CB8AC3E}">
        <p14:creationId xmlns:p14="http://schemas.microsoft.com/office/powerpoint/2010/main" val="3859903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843BA-7170-47DB-E2B7-134B165C1AD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9BEF3E6-A707-A36A-A90B-C11CEB08C47F}"/>
              </a:ext>
            </a:extLst>
          </p:cNvPr>
          <p:cNvSpPr>
            <a:spLocks noGrp="1"/>
          </p:cNvSpPr>
          <p:nvPr>
            <p:ph type="title"/>
          </p:nvPr>
        </p:nvSpPr>
        <p:spPr>
          <a:xfrm>
            <a:off x="731837" y="260351"/>
            <a:ext cx="10728325" cy="900000"/>
          </a:xfrm>
        </p:spPr>
        <p:txBody>
          <a:bodyPr anchor="t">
            <a:normAutofit/>
          </a:bodyPr>
          <a:lstStyle/>
          <a:p>
            <a:pPr lvl="1" algn="l">
              <a:spcBef>
                <a:spcPts val="500"/>
              </a:spcBef>
            </a:pPr>
            <a:r>
              <a:rPr lang="de-DE" sz="2600">
                <a:solidFill>
                  <a:schemeClr val="tx1"/>
                </a:solidFill>
              </a:rPr>
              <a:t>Understanding </a:t>
            </a:r>
            <a:r>
              <a:rPr lang="de-DE" sz="2600" err="1">
                <a:solidFill>
                  <a:schemeClr val="tx1"/>
                </a:solidFill>
              </a:rPr>
              <a:t>the</a:t>
            </a:r>
            <a:r>
              <a:rPr lang="de-DE" sz="2600">
                <a:solidFill>
                  <a:schemeClr val="tx1"/>
                </a:solidFill>
              </a:rPr>
              <a:t> </a:t>
            </a:r>
            <a:r>
              <a:rPr lang="de-DE" sz="2600" err="1">
                <a:solidFill>
                  <a:schemeClr val="tx1"/>
                </a:solidFill>
              </a:rPr>
              <a:t>data</a:t>
            </a:r>
            <a:endParaRPr lang="de-DE" sz="2600">
              <a:solidFill>
                <a:schemeClr val="tx1"/>
              </a:solidFill>
            </a:endParaRPr>
          </a:p>
          <a:p>
            <a:pPr lvl="1" algn="l">
              <a:spcBef>
                <a:spcPts val="500"/>
              </a:spcBef>
            </a:pPr>
            <a:endParaRPr lang="de-DE" sz="2600">
              <a:solidFill>
                <a:schemeClr val="tx1"/>
              </a:solidFill>
            </a:endParaRPr>
          </a:p>
        </p:txBody>
      </p:sp>
      <p:sp>
        <p:nvSpPr>
          <p:cNvPr id="4" name="Datumsplatzhalter 3">
            <a:extLst>
              <a:ext uri="{FF2B5EF4-FFF2-40B4-BE49-F238E27FC236}">
                <a16:creationId xmlns:a16="http://schemas.microsoft.com/office/drawing/2014/main" id="{FA655907-6D01-D90D-A120-F6D629155AD0}"/>
              </a:ext>
            </a:extLst>
          </p:cNvPr>
          <p:cNvSpPr>
            <a:spLocks noGrp="1"/>
          </p:cNvSpPr>
          <p:nvPr>
            <p:ph type="dt" sz="half" idx="10"/>
          </p:nvPr>
        </p:nvSpPr>
        <p:spPr>
          <a:xfrm>
            <a:off x="10473692" y="6522444"/>
            <a:ext cx="612000" cy="216000"/>
          </a:xfrm>
        </p:spPr>
        <p:txBody>
          <a:bodyPr anchor="ctr">
            <a:normAutofit/>
          </a:bodyPr>
          <a:lstStyle/>
          <a:p>
            <a:pPr>
              <a:spcAft>
                <a:spcPts val="600"/>
              </a:spcAft>
            </a:pPr>
            <a:fld id="{BA9956CF-BC99-42F8-B2B2-5AF4B3F630E7}" type="datetime1">
              <a:rPr lang="de-CH" noProof="0" smtClean="0"/>
              <a:pPr>
                <a:spcAft>
                  <a:spcPts val="600"/>
                </a:spcAft>
              </a:pPr>
              <a:t>11.12.24</a:t>
            </a:fld>
            <a:endParaRPr lang="de-CH" noProof="0"/>
          </a:p>
        </p:txBody>
      </p:sp>
      <p:sp>
        <p:nvSpPr>
          <p:cNvPr id="7" name="Foliennummernplatzhalter 6">
            <a:extLst>
              <a:ext uri="{FF2B5EF4-FFF2-40B4-BE49-F238E27FC236}">
                <a16:creationId xmlns:a16="http://schemas.microsoft.com/office/drawing/2014/main" id="{CBA2CCFB-D06F-8FB2-995B-7101200FD0E5}"/>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9</a:t>
            </a:fld>
            <a:endParaRPr lang="de-CH" noProof="0"/>
          </a:p>
        </p:txBody>
      </p:sp>
      <p:pic>
        <p:nvPicPr>
          <p:cNvPr id="9" name="Grafik 8">
            <a:extLst>
              <a:ext uri="{FF2B5EF4-FFF2-40B4-BE49-F238E27FC236}">
                <a16:creationId xmlns:a16="http://schemas.microsoft.com/office/drawing/2014/main" id="{47ACC636-C5AF-7641-7F7D-67D71F2D418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9655" y="710351"/>
            <a:ext cx="7451608" cy="5504791"/>
          </a:xfrm>
          <a:prstGeom prst="rect">
            <a:avLst/>
          </a:prstGeom>
        </p:spPr>
      </p:pic>
      <p:pic>
        <p:nvPicPr>
          <p:cNvPr id="3" name="Grafik 2">
            <a:extLst>
              <a:ext uri="{FF2B5EF4-FFF2-40B4-BE49-F238E27FC236}">
                <a16:creationId xmlns:a16="http://schemas.microsoft.com/office/drawing/2014/main" id="{B8A3A14F-6D35-06A6-ECCC-2A5597B5A2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10657" y="1035884"/>
            <a:ext cx="4317012" cy="5179258"/>
          </a:xfrm>
          <a:prstGeom prst="rect">
            <a:avLst/>
          </a:prstGeom>
        </p:spPr>
      </p:pic>
    </p:spTree>
    <p:extLst>
      <p:ext uri="{BB962C8B-B14F-4D97-AF65-F5344CB8AC3E}">
        <p14:creationId xmlns:p14="http://schemas.microsoft.com/office/powerpoint/2010/main" val="36502332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2000"/>
  <p:tag name="ORIGINALHEIGHT" val="540"/>
  <p:tag name="ORIGINALWIDTH" val="678"/>
  <p:tag name="OUTPUTTYPE" val="PNG"/>
  <p:tag name="IGUANATEXVERSION" val="161"/>
  <p:tag name="LATEXADDIN" val="\documentclass{article}&#10;\usepackage{amsmath}&#10;\usepackage{physics}&#10;\pagestyle{empty}&#10;&#10;\newcommand{\mbeq}{\overset{!}{=}}&#10;&#10;\begin{document}&#10;&#10;&#10;\begin{equation*}&#10;\begin{aligned}&#10;    Y_{i, t} \mid \mu_{i, t} &amp;\sim \operatorname{Poisson}\left(\mu_{i, t}\right) \\&#10;    \mu_{i,t} &amp;= \exp{\mathbf{x}_{i, t}^{\top}\boldsymbol{\beta}+\psi_{i, t}}o_{i,t}\\&#10;    \psi_{k t} &amp; =\beta_0 + \phi_{i,t}+(\delta_{i,t}+\alpha)\frac{t-\Bar{t}}{T}, \\&#10;    \\&#10;    \boldsymbol{\beta} &amp;\sim \operatorname{Normal}\qty(\boldsymbol{\mu_\beta=0}, \boldsymbol{\Sigma_\beta}=10^5\boldsymbol{I}) \\&#10;    \\&#10;    \alpha &amp;\sim \operatorname{Normal}\qty(\mu_\alpha=0, \sigma_\alpha^2=1000)  \\&#10;    \\&#10;    \phi_i \mid \phi_{-i}, \mathbf{W} &amp;\sim \operatorname{Normal}\left(\frac{\rho_{\text {int }} \sum_{j^{\prime}=1}^N w_{i, i^{\prime}} \phi_{j^{\prime}}}{\rho_{\text {int }}^N \sum_{i^{\prime}=1}^N w_{i, i^{\prime}}+1-\rho_{\text {int }}}, \frac{\tau_{\text {int }}^2}{\rho_{\text {int }}^N \sum_{k^{\prime}=1}^N w_{i, i^{\prime}}+1-\rho_{\text {int }}}\right)\\&#10;    \\&#10;    \delta_i \mid \delta_{-i}, \mathbf{W} &amp;\sim \operatorname{Normal}\left(\frac{\rho_{\mathrm{slo}} \sum_{i^{\prime}=1}^N w_{i, i^{\prime}} \delta_i}{\rho_{s l o} \sum_{l=1}^N w_{i, l^{\prime}}+1-\rho_{\mathrm{slo}}}, \frac{\tau_{s l o}^2}{\rho_{s l o} \sum_{i^{\prime}=1}^N w_{i, i^{\prime}}+1-\rho_{\mathrm{slo}}}\right),\\&#10;    \\&#10;    \tau_{\text{int}}^2, \tau_{\text{slo}}^2 &amp; \sim \operatorname{Inverse-Gamma}(a=1, b=0.01), \\&#10;    \\&#10;    \rho_{\text{int}}, \rho_{\text{slo}} &amp; \sim \operatorname{Uniform}(0,1) &#10;\end{aligned}&#10;\end{equation*}&#10;&#10;&#10;\end{document}"/>
  <p:tag name="IGUANATEXSIZE" val="18"/>
  <p:tag name="IGUANATEXCURSOR" val="1461"/>
  <p:tag name="TRANSPARENCY" val="True"/>
  <p:tag name="LATEXENGINEID" val="0"/>
  <p:tag name="TEMPFOLDER" val="/Users/sumpfmaus/IguanaTEX/"/>
  <p:tag name="LATEXFORMHEIGHT" val="426,65"/>
  <p:tag name="LATEXFORMWIDTH" val="513,3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2000"/>
  <p:tag name="ORIGINALHEIGHT" val="3510"/>
  <p:tag name="ORIGINALWIDTH" val="4991"/>
  <p:tag name="OUTPUTTYPE" val="PNG"/>
  <p:tag name="IGUANATEXVERSION" val="161"/>
  <p:tag name="LATEXADDIN" val="\documentclass{article}&#10;\usepackage{amsmath}&#10;\usepackage{physics}&#10;\pagestyle{empty}&#10;&#10;\newcommand{\mbeq}{\overset{!}{=}}&#10;&#10;\begin{document}&#10;&#10;\setlength{\leftmargini}{4cm}&#10;&#10;&#10;\begin{itemize}&#10;    \item $\mu_{i,t}$: fire spot risk per municipality per month&#10;    \item $\mathbf{x}_{i, t}=\left(1, x_{i, t, 1}, \ldots, x_{i, t, p-1}\right)$: vector of known covariates (temperature, precipitation, ...) for municipality $i$ and time period $t$&#10;    \item $\boldsymbol{\beta}=\left(\beta_0, \beta_1, \ldots, \beta_{p-1}\right)$: vector of covariate regression parameters with $\beta_0$ corresponding to a global fires spot risk&#10;    \item $\alpha$: accounts for global time trend&#10;    \item $\boldsymbol{\phi}$: deviations from $\beta_0$ per municipality&#10;    \item $\boldsymbol{\delta}$: deviations from global temporal trend per municipality&#10;\end{itemize}&#10;&#10;&#10;\end{document}"/>
  <p:tag name="IGUANATEXSIZE" val="18"/>
  <p:tag name="IGUANATEXCURSOR" val="617"/>
  <p:tag name="TRANSPARENCY" val="True"/>
  <p:tag name="LATEXENGINEID" val="0"/>
  <p:tag name="TEMPFOLDER" val="/Users/sumpfmaus/IguanaTEX/"/>
  <p:tag name="LATEXFORMHEIGHT" val="426,65"/>
  <p:tag name="LATEXFORMWIDTH" val="513,35"/>
  <p:tag name="LATEXFORMWRAP" val="True"/>
  <p:tag name="BITMAPVECTOR" val="0"/>
</p:tagLst>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Präsentation3" id="{9C84984C-18ED-5E49-A574-15FF8A3954B8}" vid="{0B390235-9264-874C-ABEB-5D2188FC234E}"/>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eth_pp_praesentation_ohne_klassifizierung</Template>
  <TotalTime>0</TotalTime>
  <Words>2100</Words>
  <Application>Microsoft Macintosh PowerPoint</Application>
  <PresentationFormat>Widescreen</PresentationFormat>
  <Paragraphs>257</Paragraphs>
  <Slides>34</Slides>
  <Notes>1</Notes>
  <HiddenSlides>1</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0" baseType="lpstr">
      <vt:lpstr>Arial</vt:lpstr>
      <vt:lpstr>Cambria Math</vt:lpstr>
      <vt:lpstr>Symbol</vt:lpstr>
      <vt:lpstr>Wingdings</vt:lpstr>
      <vt:lpstr>ETH Zürich</vt:lpstr>
      <vt:lpstr>Worksheet</vt:lpstr>
      <vt:lpstr>Bayesian spatio-temporal modeling of Brazilian firespots</vt:lpstr>
      <vt:lpstr>PowerPoint Presentation</vt:lpstr>
      <vt:lpstr>Agenda</vt:lpstr>
      <vt:lpstr>Background</vt:lpstr>
      <vt:lpstr>Understanding the data</vt:lpstr>
      <vt:lpstr>Understanding the data </vt:lpstr>
      <vt:lpstr>Understanding the data </vt:lpstr>
      <vt:lpstr>Understanding the data</vt:lpstr>
      <vt:lpstr>Understanding the data </vt:lpstr>
      <vt:lpstr>Understanding the data </vt:lpstr>
      <vt:lpstr>Understanding the data </vt:lpstr>
      <vt:lpstr>Model</vt:lpstr>
      <vt:lpstr>Bayesian Model</vt:lpstr>
      <vt:lpstr>Bayesian approach</vt:lpstr>
      <vt:lpstr>Sampling the posterior (MCMC) </vt:lpstr>
      <vt:lpstr>Corner plots</vt:lpstr>
      <vt:lpstr>Compare models</vt:lpstr>
      <vt:lpstr>Compare models</vt:lpstr>
      <vt:lpstr>Compare models</vt:lpstr>
      <vt:lpstr>Compare models</vt:lpstr>
      <vt:lpstr>Compare models</vt:lpstr>
      <vt:lpstr>Goodness of fit &amp; Compare models </vt:lpstr>
      <vt:lpstr>PowerPoint Presentation</vt:lpstr>
      <vt:lpstr>What data do we use and why? </vt:lpstr>
      <vt:lpstr>Where does the data come from? </vt:lpstr>
      <vt:lpstr>How was the data treated and cleaned? </vt:lpstr>
      <vt:lpstr>What data do we use? </vt:lpstr>
      <vt:lpstr>LUT Categories </vt:lpstr>
      <vt:lpstr>PowerPoint Presentation</vt:lpstr>
      <vt:lpstr>Principal Component Analysis I</vt:lpstr>
      <vt:lpstr>Fisher Information Matrix</vt:lpstr>
      <vt:lpstr>Goodness of fit &amp; Compare models </vt:lpstr>
      <vt:lpstr>PowerPoint Presentation</vt:lpstr>
      <vt:lpstr>Principal Component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spatio-temporal modeling of Brazilian firespots</dc:title>
  <dc:creator>Victor Windhab</dc:creator>
  <cp:lastModifiedBy>niklas viebig</cp:lastModifiedBy>
  <cp:revision>1</cp:revision>
  <dcterms:created xsi:type="dcterms:W3CDTF">2024-12-04T11:03:07Z</dcterms:created>
  <dcterms:modified xsi:type="dcterms:W3CDTF">2024-12-11T11:40:56Z</dcterms:modified>
</cp:coreProperties>
</file>